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handoutMasterIdLst>
    <p:handoutMasterId r:id="rId7"/>
  </p:handoutMasterIdLst>
  <p:sldIdLst>
    <p:sldId id="258" r:id="rId3"/>
    <p:sldId id="256" r:id="rId4"/>
    <p:sldId id="257" r:id="rId5"/>
    <p:sldId id="259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5F0089-6C68-4D10-B96F-BB0C6486340F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EAB3BA-6A50-400F-811F-939EF0DF0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18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34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6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52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black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black"/>
                </a:solidFill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98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black"/>
                </a:solidFill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black"/>
                </a:solidFill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60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488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375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204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207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88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34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012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37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252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37269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3256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2318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925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5478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7333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black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black"/>
                </a:solidFill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17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8398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9796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black"/>
                </a:solidFill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black"/>
                </a:solidFill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1199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4104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2671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07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57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43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84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4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60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63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 defTabSz="457200"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84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/>
                </a:solidFill>
              </a:rPr>
              <a:pPr defTabSz="457200"/>
              <a:t>5/1/2017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66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Rhetorical Analysis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Analyzing </a:t>
            </a:r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T</a:t>
            </a:r>
            <a:r>
              <a:rPr lang="en-US" dirty="0" smtClean="0"/>
              <a:t>he Whole </a:t>
            </a:r>
            <a:r>
              <a:rPr lang="en-US" dirty="0"/>
              <a:t>T</a:t>
            </a:r>
            <a:r>
              <a:rPr lang="en-US" dirty="0" smtClean="0"/>
              <a:t>ext </a:t>
            </a:r>
            <a:r>
              <a:rPr lang="en-US" dirty="0"/>
              <a:t>I</a:t>
            </a:r>
            <a:r>
              <a:rPr lang="en-US" dirty="0" smtClean="0"/>
              <a:t>n Mind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7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Rhetorical Strategies vs Rhetorical Devices 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295402" y="2560320"/>
            <a:ext cx="4718304" cy="3636085"/>
          </a:xfrm>
        </p:spPr>
        <p:txBody>
          <a:bodyPr>
            <a:normAutofit fontScale="77500" lnSpcReduction="20000"/>
          </a:bodyPr>
          <a:lstStyle/>
          <a:p>
            <a:r>
              <a:rPr lang="en-US" sz="2300" dirty="0" smtClean="0"/>
              <a:t>A way or method of presenting a subject</a:t>
            </a:r>
          </a:p>
          <a:p>
            <a:pPr lvl="1"/>
            <a:r>
              <a:rPr lang="en-US" sz="1800" dirty="0" smtClean="0"/>
              <a:t>Narration </a:t>
            </a:r>
          </a:p>
          <a:p>
            <a:pPr lvl="1"/>
            <a:r>
              <a:rPr lang="en-US" sz="1800" dirty="0" smtClean="0"/>
              <a:t>Description</a:t>
            </a:r>
          </a:p>
          <a:p>
            <a:pPr lvl="1"/>
            <a:r>
              <a:rPr lang="en-US" sz="1800" dirty="0" smtClean="0"/>
              <a:t>Process Analysis</a:t>
            </a:r>
          </a:p>
          <a:p>
            <a:pPr lvl="1"/>
            <a:r>
              <a:rPr lang="en-US" sz="1800" dirty="0" smtClean="0"/>
              <a:t>Exemplification</a:t>
            </a:r>
          </a:p>
          <a:p>
            <a:pPr lvl="1"/>
            <a:r>
              <a:rPr lang="en-US" sz="1800" dirty="0" smtClean="0"/>
              <a:t>Compare/ Contrast</a:t>
            </a:r>
          </a:p>
          <a:p>
            <a:pPr lvl="1"/>
            <a:r>
              <a:rPr lang="en-US" sz="1800" dirty="0" smtClean="0"/>
              <a:t>Classification/Division</a:t>
            </a:r>
          </a:p>
          <a:p>
            <a:pPr lvl="1"/>
            <a:r>
              <a:rPr lang="en-US" sz="1800" dirty="0" smtClean="0"/>
              <a:t>Definition</a:t>
            </a:r>
          </a:p>
          <a:p>
            <a:pPr lvl="1"/>
            <a:r>
              <a:rPr lang="en-US" sz="1800" dirty="0" smtClean="0"/>
              <a:t>Cause/Effect</a:t>
            </a:r>
          </a:p>
          <a:p>
            <a:r>
              <a:rPr lang="en-US" sz="2100" dirty="0" smtClean="0"/>
              <a:t>Rhetorical Appeals</a:t>
            </a:r>
          </a:p>
          <a:p>
            <a:pPr lvl="1"/>
            <a:r>
              <a:rPr lang="en-US" sz="1500" dirty="0" smtClean="0"/>
              <a:t>Ethos, Pathos, Logos</a:t>
            </a:r>
          </a:p>
          <a:p>
            <a:pPr lvl="1"/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A use </a:t>
            </a:r>
            <a:r>
              <a:rPr lang="en-US" sz="2800" dirty="0"/>
              <a:t>of language that is intended to have an effect on its </a:t>
            </a:r>
            <a:r>
              <a:rPr lang="en-US" sz="2800" dirty="0" smtClean="0"/>
              <a:t>audience</a:t>
            </a:r>
          </a:p>
          <a:p>
            <a:r>
              <a:rPr lang="en-US" sz="2800" dirty="0" smtClean="0"/>
              <a:t>Used to show narration, description, process analysis, exemplification, compare/contrast, classification/division, definition, cause/effect</a:t>
            </a:r>
          </a:p>
          <a:p>
            <a:r>
              <a:rPr lang="en-US" sz="2800" dirty="0" smtClean="0"/>
              <a:t>Helps create rhetorical appeals</a:t>
            </a:r>
          </a:p>
          <a:p>
            <a:r>
              <a:rPr lang="en-US" sz="2800" dirty="0" smtClean="0"/>
              <a:t>Discuss devices in terms of how they create or support rhetorical strategies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0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Rhetorical Devices Creating Rhetorical Appeals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2380667" cy="3310128"/>
          </a:xfrm>
        </p:spPr>
        <p:txBody>
          <a:bodyPr>
            <a:normAutofit/>
          </a:bodyPr>
          <a:lstStyle/>
          <a:p>
            <a:r>
              <a:rPr lang="en-US" dirty="0" smtClean="0"/>
              <a:t>Ethos</a:t>
            </a:r>
          </a:p>
          <a:p>
            <a:pPr lvl="1"/>
            <a:r>
              <a:rPr lang="en-US" dirty="0" smtClean="0"/>
              <a:t>Diction</a:t>
            </a:r>
          </a:p>
          <a:p>
            <a:pPr lvl="1"/>
            <a:r>
              <a:rPr lang="en-US" dirty="0" smtClean="0"/>
              <a:t>Jargon</a:t>
            </a:r>
          </a:p>
          <a:p>
            <a:pPr lvl="1"/>
            <a:r>
              <a:rPr lang="en-US" dirty="0" smtClean="0"/>
              <a:t>Anecdote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Supports Audience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0415" y="2560033"/>
            <a:ext cx="2383713" cy="3310128"/>
          </a:xfrm>
        </p:spPr>
        <p:txBody>
          <a:bodyPr>
            <a:normAutofit/>
          </a:bodyPr>
          <a:lstStyle/>
          <a:p>
            <a:r>
              <a:rPr lang="en-US" dirty="0" smtClean="0"/>
              <a:t>Pathos</a:t>
            </a:r>
          </a:p>
          <a:p>
            <a:pPr lvl="1"/>
            <a:r>
              <a:rPr lang="en-US" dirty="0" smtClean="0"/>
              <a:t>Metonymy</a:t>
            </a:r>
          </a:p>
          <a:p>
            <a:pPr lvl="1"/>
            <a:r>
              <a:rPr lang="en-US" dirty="0" smtClean="0"/>
              <a:t>Rhetorical Question</a:t>
            </a:r>
          </a:p>
          <a:p>
            <a:pPr lvl="1"/>
            <a:r>
              <a:rPr lang="en-US" dirty="0" smtClean="0"/>
              <a:t>Anecdote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Supports Purpose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0207" y="2560032"/>
            <a:ext cx="251639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Logos</a:t>
            </a:r>
          </a:p>
          <a:p>
            <a:pPr marL="800100" lvl="1" indent="-342900" defTabSz="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Analogy</a:t>
            </a:r>
          </a:p>
          <a:p>
            <a:pPr marL="800100" lvl="1" indent="-342900" defTabSz="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Parallelism</a:t>
            </a:r>
          </a:p>
          <a:p>
            <a:pPr marL="1257300" lvl="2" indent="-342900" defTabSz="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Anaphora</a:t>
            </a:r>
          </a:p>
          <a:p>
            <a:pPr marL="800100" lvl="1" indent="-342900" defTabSz="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Asyndeton</a:t>
            </a:r>
          </a:p>
          <a:p>
            <a:pPr marL="800100" lvl="1" indent="-342900" defTabSz="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Rhetorical Questions</a:t>
            </a:r>
          </a:p>
          <a:p>
            <a:pPr lvl="1" defTabSz="457200"/>
            <a:endParaRPr lang="en-US" sz="2000" dirty="0">
              <a:solidFill>
                <a:prstClr val="black"/>
              </a:solidFill>
            </a:endParaRPr>
          </a:p>
          <a:p>
            <a:pPr marL="342900" indent="-342900" defTabSz="4572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prstClr val="black"/>
                </a:solidFill>
              </a:rPr>
              <a:t>Supports Argument </a:t>
            </a:r>
          </a:p>
        </p:txBody>
      </p:sp>
    </p:spTree>
    <p:extLst>
      <p:ext uri="{BB962C8B-B14F-4D97-AF65-F5344CB8AC3E}">
        <p14:creationId xmlns:p14="http://schemas.microsoft.com/office/powerpoint/2010/main" val="58680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occasion or time and place it was written or spoken</a:t>
            </a:r>
          </a:p>
          <a:p>
            <a:r>
              <a:rPr lang="en-US" sz="3200" dirty="0" smtClean="0"/>
              <a:t>How does this influence the way you analyze?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66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ppt/theme/theme2.xml><?xml version="1.0" encoding="utf-8"?>
<a:theme xmlns:a="http://schemas.openxmlformats.org/drawingml/2006/main" name="1_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137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Garamond</vt:lpstr>
      <vt:lpstr>Wingdings</vt:lpstr>
      <vt:lpstr>Organic</vt:lpstr>
      <vt:lpstr>1_Organic</vt:lpstr>
      <vt:lpstr>Rhetorical Analysis</vt:lpstr>
      <vt:lpstr>Rhetorical Strategies vs Rhetorical Devices </vt:lpstr>
      <vt:lpstr>Rhetorical Devices Creating Rhetorical Appeals</vt:lpstr>
      <vt:lpstr>Context</vt:lpstr>
    </vt:vector>
  </TitlesOfParts>
  <Company>Joint School District No. 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Rhetorical Strategies vs Rhetorical Devices</dc:title>
  <dc:creator>Lacy Stacy</dc:creator>
  <cp:lastModifiedBy>Charlotte Blanchard</cp:lastModifiedBy>
  <cp:revision>5</cp:revision>
  <cp:lastPrinted>2017-05-01T14:05:10Z</cp:lastPrinted>
  <dcterms:created xsi:type="dcterms:W3CDTF">2014-12-04T16:47:49Z</dcterms:created>
  <dcterms:modified xsi:type="dcterms:W3CDTF">2017-05-01T14:09:23Z</dcterms:modified>
</cp:coreProperties>
</file>