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6"/>
  </p:notesMasterIdLst>
  <p:sldIdLst>
    <p:sldId id="256" r:id="rId2"/>
    <p:sldId id="261" r:id="rId3"/>
    <p:sldId id="257" r:id="rId4"/>
    <p:sldId id="281" r:id="rId5"/>
    <p:sldId id="258" r:id="rId6"/>
    <p:sldId id="259" r:id="rId7"/>
    <p:sldId id="260" r:id="rId8"/>
    <p:sldId id="282"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6" r:id="rId22"/>
    <p:sldId id="277" r:id="rId23"/>
    <p:sldId id="278" r:id="rId24"/>
    <p:sldId id="28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48"/>
    <a:srgbClr val="CE0505"/>
    <a:srgbClr val="9AC2DC"/>
    <a:srgbClr val="003D60"/>
    <a:srgbClr val="DF9525"/>
    <a:srgbClr val="FFC652"/>
    <a:srgbClr val="6B3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17E035-8D7D-4CD7-AA6E-9A948DCC732B}" v="18" dt="2025-08-06T18:20:24.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80045" autoAdjust="0"/>
  </p:normalViewPr>
  <p:slideViewPr>
    <p:cSldViewPr snapToGrid="0">
      <p:cViewPr varScale="1">
        <p:scale>
          <a:sx n="88" d="100"/>
          <a:sy n="88" d="100"/>
        </p:scale>
        <p:origin x="12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e Burns" userId="70b46cc9-b7c4-4133-a93d-b51542a5d994" providerId="ADAL" clId="{F217E035-8D7D-4CD7-AA6E-9A948DCC732B}"/>
    <pc:docChg chg="undo custSel addSld modSld">
      <pc:chgData name="Christie Burns" userId="70b46cc9-b7c4-4133-a93d-b51542a5d994" providerId="ADAL" clId="{F217E035-8D7D-4CD7-AA6E-9A948DCC732B}" dt="2025-08-06T18:22:45.100" v="118" actId="1076"/>
      <pc:docMkLst>
        <pc:docMk/>
      </pc:docMkLst>
      <pc:sldChg chg="modSp mod">
        <pc:chgData name="Christie Burns" userId="70b46cc9-b7c4-4133-a93d-b51542a5d994" providerId="ADAL" clId="{F217E035-8D7D-4CD7-AA6E-9A948DCC732B}" dt="2025-08-06T18:11:36.981" v="16" actId="404"/>
        <pc:sldMkLst>
          <pc:docMk/>
          <pc:sldMk cId="2223708613" sldId="259"/>
        </pc:sldMkLst>
        <pc:spChg chg="mod">
          <ac:chgData name="Christie Burns" userId="70b46cc9-b7c4-4133-a93d-b51542a5d994" providerId="ADAL" clId="{F217E035-8D7D-4CD7-AA6E-9A948DCC732B}" dt="2025-08-06T18:11:36.981" v="16" actId="404"/>
          <ac:spMkLst>
            <pc:docMk/>
            <pc:sldMk cId="2223708613" sldId="259"/>
            <ac:spMk id="8" creationId="{DF21375B-E8B5-0ECD-1963-AD2120277E23}"/>
          </ac:spMkLst>
        </pc:spChg>
      </pc:sldChg>
      <pc:sldChg chg="addSp modSp mod">
        <pc:chgData name="Christie Burns" userId="70b46cc9-b7c4-4133-a93d-b51542a5d994" providerId="ADAL" clId="{F217E035-8D7D-4CD7-AA6E-9A948DCC732B}" dt="2025-08-06T18:13:41.949" v="24" actId="6549"/>
        <pc:sldMkLst>
          <pc:docMk/>
          <pc:sldMk cId="27342115" sldId="260"/>
        </pc:sldMkLst>
        <pc:spChg chg="add mod">
          <ac:chgData name="Christie Burns" userId="70b46cc9-b7c4-4133-a93d-b51542a5d994" providerId="ADAL" clId="{F217E035-8D7D-4CD7-AA6E-9A948DCC732B}" dt="2025-08-06T18:13:41.949" v="24" actId="6549"/>
          <ac:spMkLst>
            <pc:docMk/>
            <pc:sldMk cId="27342115" sldId="260"/>
            <ac:spMk id="2" creationId="{07291A5D-058E-B534-A6CB-31E20FD78612}"/>
          </ac:spMkLst>
        </pc:spChg>
      </pc:sldChg>
      <pc:sldChg chg="addSp modSp mod">
        <pc:chgData name="Christie Burns" userId="70b46cc9-b7c4-4133-a93d-b51542a5d994" providerId="ADAL" clId="{F217E035-8D7D-4CD7-AA6E-9A948DCC732B}" dt="2025-08-06T18:14:09.748" v="29"/>
        <pc:sldMkLst>
          <pc:docMk/>
          <pc:sldMk cId="1415875776" sldId="262"/>
        </pc:sldMkLst>
        <pc:spChg chg="add mod">
          <ac:chgData name="Christie Burns" userId="70b46cc9-b7c4-4133-a93d-b51542a5d994" providerId="ADAL" clId="{F217E035-8D7D-4CD7-AA6E-9A948DCC732B}" dt="2025-08-06T18:14:09.748" v="29"/>
          <ac:spMkLst>
            <pc:docMk/>
            <pc:sldMk cId="1415875776" sldId="262"/>
            <ac:spMk id="2" creationId="{82A4415D-61FD-D506-9E4F-5205D59C947E}"/>
          </ac:spMkLst>
        </pc:spChg>
      </pc:sldChg>
      <pc:sldChg chg="modSp mod">
        <pc:chgData name="Christie Burns" userId="70b46cc9-b7c4-4133-a93d-b51542a5d994" providerId="ADAL" clId="{F217E035-8D7D-4CD7-AA6E-9A948DCC732B}" dt="2025-08-06T18:14:50.248" v="56" actId="20577"/>
        <pc:sldMkLst>
          <pc:docMk/>
          <pc:sldMk cId="2237025625" sldId="263"/>
        </pc:sldMkLst>
        <pc:spChg chg="mod">
          <ac:chgData name="Christie Burns" userId="70b46cc9-b7c4-4133-a93d-b51542a5d994" providerId="ADAL" clId="{F217E035-8D7D-4CD7-AA6E-9A948DCC732B}" dt="2025-08-06T18:14:50.248" v="56" actId="20577"/>
          <ac:spMkLst>
            <pc:docMk/>
            <pc:sldMk cId="2237025625" sldId="263"/>
            <ac:spMk id="8" creationId="{DF21375B-E8B5-0ECD-1963-AD2120277E23}"/>
          </ac:spMkLst>
        </pc:spChg>
      </pc:sldChg>
      <pc:sldChg chg="addSp modSp mod">
        <pc:chgData name="Christie Burns" userId="70b46cc9-b7c4-4133-a93d-b51542a5d994" providerId="ADAL" clId="{F217E035-8D7D-4CD7-AA6E-9A948DCC732B}" dt="2025-08-06T18:17:31.742" v="70" actId="20577"/>
        <pc:sldMkLst>
          <pc:docMk/>
          <pc:sldMk cId="1011340361" sldId="270"/>
        </pc:sldMkLst>
        <pc:spChg chg="add mod">
          <ac:chgData name="Christie Burns" userId="70b46cc9-b7c4-4133-a93d-b51542a5d994" providerId="ADAL" clId="{F217E035-8D7D-4CD7-AA6E-9A948DCC732B}" dt="2025-08-06T18:17:31.742" v="70" actId="20577"/>
          <ac:spMkLst>
            <pc:docMk/>
            <pc:sldMk cId="1011340361" sldId="270"/>
            <ac:spMk id="8" creationId="{4C5AA549-B3A4-13C2-E87A-FFE8269A8FD2}"/>
          </ac:spMkLst>
        </pc:spChg>
      </pc:sldChg>
      <pc:sldChg chg="addSp modSp mod">
        <pc:chgData name="Christie Burns" userId="70b46cc9-b7c4-4133-a93d-b51542a5d994" providerId="ADAL" clId="{F217E035-8D7D-4CD7-AA6E-9A948DCC732B}" dt="2025-08-06T18:18:11.383" v="76" actId="1076"/>
        <pc:sldMkLst>
          <pc:docMk/>
          <pc:sldMk cId="4217105054" sldId="271"/>
        </pc:sldMkLst>
        <pc:spChg chg="add mod">
          <ac:chgData name="Christie Burns" userId="70b46cc9-b7c4-4133-a93d-b51542a5d994" providerId="ADAL" clId="{F217E035-8D7D-4CD7-AA6E-9A948DCC732B}" dt="2025-08-06T18:18:11.383" v="76" actId="1076"/>
          <ac:spMkLst>
            <pc:docMk/>
            <pc:sldMk cId="4217105054" sldId="271"/>
            <ac:spMk id="7" creationId="{8524839A-950C-CD72-81B5-7FA33404D3AE}"/>
          </ac:spMkLst>
        </pc:spChg>
      </pc:sldChg>
      <pc:sldChg chg="addSp modSp mod">
        <pc:chgData name="Christie Burns" userId="70b46cc9-b7c4-4133-a93d-b51542a5d994" providerId="ADAL" clId="{F217E035-8D7D-4CD7-AA6E-9A948DCC732B}" dt="2025-08-06T18:18:40.988" v="86" actId="1076"/>
        <pc:sldMkLst>
          <pc:docMk/>
          <pc:sldMk cId="1552490106" sldId="272"/>
        </pc:sldMkLst>
        <pc:spChg chg="add mod">
          <ac:chgData name="Christie Burns" userId="70b46cc9-b7c4-4133-a93d-b51542a5d994" providerId="ADAL" clId="{F217E035-8D7D-4CD7-AA6E-9A948DCC732B}" dt="2025-08-06T18:18:40.988" v="86" actId="1076"/>
          <ac:spMkLst>
            <pc:docMk/>
            <pc:sldMk cId="1552490106" sldId="272"/>
            <ac:spMk id="7" creationId="{DB40EA15-68FE-48E3-50E4-69F55BE9AB14}"/>
          </ac:spMkLst>
        </pc:spChg>
      </pc:sldChg>
      <pc:sldChg chg="addSp delSp modSp mod modNotesTx">
        <pc:chgData name="Christie Burns" userId="70b46cc9-b7c4-4133-a93d-b51542a5d994" providerId="ADAL" clId="{F217E035-8D7D-4CD7-AA6E-9A948DCC732B}" dt="2025-08-06T18:22:45.100" v="118" actId="1076"/>
        <pc:sldMkLst>
          <pc:docMk/>
          <pc:sldMk cId="3575410152" sldId="273"/>
        </pc:sldMkLst>
        <pc:spChg chg="mod">
          <ac:chgData name="Christie Burns" userId="70b46cc9-b7c4-4133-a93d-b51542a5d994" providerId="ADAL" clId="{F217E035-8D7D-4CD7-AA6E-9A948DCC732B}" dt="2025-08-06T18:21:21.421" v="101" actId="1076"/>
          <ac:spMkLst>
            <pc:docMk/>
            <pc:sldMk cId="3575410152" sldId="273"/>
            <ac:spMk id="3" creationId="{B1FAABA0-7DF5-A08E-79C4-CB6C4D6F1BFC}"/>
          </ac:spMkLst>
        </pc:spChg>
        <pc:spChg chg="add mod">
          <ac:chgData name="Christie Burns" userId="70b46cc9-b7c4-4133-a93d-b51542a5d994" providerId="ADAL" clId="{F217E035-8D7D-4CD7-AA6E-9A948DCC732B}" dt="2025-08-06T18:22:45.100" v="118" actId="1076"/>
          <ac:spMkLst>
            <pc:docMk/>
            <pc:sldMk cId="3575410152" sldId="273"/>
            <ac:spMk id="8" creationId="{A8381157-E231-B1E5-F551-52639A46970C}"/>
          </ac:spMkLst>
        </pc:spChg>
        <pc:picChg chg="mod">
          <ac:chgData name="Christie Burns" userId="70b46cc9-b7c4-4133-a93d-b51542a5d994" providerId="ADAL" clId="{F217E035-8D7D-4CD7-AA6E-9A948DCC732B}" dt="2025-08-06T18:21:13.732" v="100" actId="1076"/>
          <ac:picMkLst>
            <pc:docMk/>
            <pc:sldMk cId="3575410152" sldId="273"/>
            <ac:picMk id="2" creationId="{C3E47F05-5B5D-1773-15F9-72C3C15FC960}"/>
          </ac:picMkLst>
        </pc:picChg>
        <pc:picChg chg="add del mod">
          <ac:chgData name="Christie Burns" userId="70b46cc9-b7c4-4133-a93d-b51542a5d994" providerId="ADAL" clId="{F217E035-8D7D-4CD7-AA6E-9A948DCC732B}" dt="2025-08-06T18:20:01.076" v="94" actId="478"/>
          <ac:picMkLst>
            <pc:docMk/>
            <pc:sldMk cId="3575410152" sldId="273"/>
            <ac:picMk id="7" creationId="{55AAD27F-DA29-E749-595A-4A6BCBD0D952}"/>
          </ac:picMkLst>
        </pc:picChg>
      </pc:sldChg>
      <pc:sldChg chg="modSp add mod">
        <pc:chgData name="Christie Burns" userId="70b46cc9-b7c4-4133-a93d-b51542a5d994" providerId="ADAL" clId="{F217E035-8D7D-4CD7-AA6E-9A948DCC732B}" dt="2025-08-06T18:10:56.335" v="5" actId="6549"/>
        <pc:sldMkLst>
          <pc:docMk/>
          <pc:sldMk cId="957079165" sldId="281"/>
        </pc:sldMkLst>
        <pc:spChg chg="mod">
          <ac:chgData name="Christie Burns" userId="70b46cc9-b7c4-4133-a93d-b51542a5d994" providerId="ADAL" clId="{F217E035-8D7D-4CD7-AA6E-9A948DCC732B}" dt="2025-08-06T18:10:56.335" v="5" actId="6549"/>
          <ac:spMkLst>
            <pc:docMk/>
            <pc:sldMk cId="957079165" sldId="281"/>
            <ac:spMk id="8" creationId="{E986148B-A393-6F72-733A-9B9A6F359071}"/>
          </ac:spMkLst>
        </pc:spChg>
      </pc:sldChg>
      <pc:sldChg chg="modSp add mod modNotesTx">
        <pc:chgData name="Christie Burns" userId="70b46cc9-b7c4-4133-a93d-b51542a5d994" providerId="ADAL" clId="{F217E035-8D7D-4CD7-AA6E-9A948DCC732B}" dt="2025-08-06T18:13:32.774" v="23" actId="6549"/>
        <pc:sldMkLst>
          <pc:docMk/>
          <pc:sldMk cId="1790644294" sldId="282"/>
        </pc:sldMkLst>
        <pc:spChg chg="mod">
          <ac:chgData name="Christie Burns" userId="70b46cc9-b7c4-4133-a93d-b51542a5d994" providerId="ADAL" clId="{F217E035-8D7D-4CD7-AA6E-9A948DCC732B}" dt="2025-08-06T18:13:32.774" v="23" actId="6549"/>
          <ac:spMkLst>
            <pc:docMk/>
            <pc:sldMk cId="1790644294" sldId="282"/>
            <ac:spMk id="2" creationId="{72D673E2-0633-4977-47B9-5AB3932302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E5816-999C-41D3-97FC-17952728536C}" type="datetimeFigureOut">
              <a:rPr lang="en-US" smtClean="0"/>
              <a:t>8/6/2025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1FE15-565E-4738-B2B4-DCD9392987DE}" type="slidenum">
              <a:rPr lang="en-US" smtClean="0"/>
              <a:t>‹#›</a:t>
            </a:fld>
            <a:endParaRPr lang="en-US"/>
          </a:p>
        </p:txBody>
      </p:sp>
    </p:spTree>
    <p:extLst>
      <p:ext uri="{BB962C8B-B14F-4D97-AF65-F5344CB8AC3E}">
        <p14:creationId xmlns:p14="http://schemas.microsoft.com/office/powerpoint/2010/main" val="161808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9</a:t>
            </a:r>
            <a:r>
              <a:rPr lang="en-US" baseline="30000" dirty="0"/>
              <a:t>th</a:t>
            </a:r>
            <a:r>
              <a:rPr lang="en-US" dirty="0"/>
              <a:t> and 10</a:t>
            </a:r>
            <a:r>
              <a:rPr lang="en-US" baseline="30000" dirty="0"/>
              <a:t>th</a:t>
            </a:r>
            <a:r>
              <a:rPr lang="en-US" dirty="0"/>
              <a:t> grade, students took essentially the same course, regardless of their pathway. At the end of 10</a:t>
            </a:r>
            <a:r>
              <a:rPr lang="en-US" baseline="30000" dirty="0"/>
              <a:t>th</a:t>
            </a:r>
            <a:r>
              <a:rPr lang="en-US" dirty="0"/>
              <a:t> grade, students declared a diploma path.</a:t>
            </a:r>
          </a:p>
        </p:txBody>
      </p:sp>
      <p:sp>
        <p:nvSpPr>
          <p:cNvPr id="4" name="Slide Number Placeholder 3"/>
          <p:cNvSpPr>
            <a:spLocks noGrp="1"/>
          </p:cNvSpPr>
          <p:nvPr>
            <p:ph type="sldNum" sz="quarter" idx="5"/>
          </p:nvPr>
        </p:nvSpPr>
        <p:spPr/>
        <p:txBody>
          <a:bodyPr/>
          <a:lstStyle/>
          <a:p>
            <a:fld id="{1F31FE15-565E-4738-B2B4-DCD9392987DE}" type="slidenum">
              <a:rPr lang="en-US" smtClean="0"/>
              <a:t>3</a:t>
            </a:fld>
            <a:endParaRPr lang="en-US"/>
          </a:p>
        </p:txBody>
      </p:sp>
    </p:spTree>
    <p:extLst>
      <p:ext uri="{BB962C8B-B14F-4D97-AF65-F5344CB8AC3E}">
        <p14:creationId xmlns:p14="http://schemas.microsoft.com/office/powerpoint/2010/main" val="1182213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 Ducote, one of our English IV teachers and Senior Class Sponsors discussed the college application process and financial aid. </a:t>
            </a:r>
          </a:p>
        </p:txBody>
      </p:sp>
      <p:sp>
        <p:nvSpPr>
          <p:cNvPr id="4" name="Slide Number Placeholder 3"/>
          <p:cNvSpPr>
            <a:spLocks noGrp="1"/>
          </p:cNvSpPr>
          <p:nvPr>
            <p:ph type="sldNum" sz="quarter" idx="5"/>
          </p:nvPr>
        </p:nvSpPr>
        <p:spPr/>
        <p:txBody>
          <a:bodyPr/>
          <a:lstStyle/>
          <a:p>
            <a:fld id="{1F31FE15-565E-4738-B2B4-DCD9392987DE}" type="slidenum">
              <a:rPr lang="en-US" smtClean="0"/>
              <a:t>18</a:t>
            </a:fld>
            <a:endParaRPr lang="en-US"/>
          </a:p>
        </p:txBody>
      </p:sp>
    </p:spTree>
    <p:extLst>
      <p:ext uri="{BB962C8B-B14F-4D97-AF65-F5344CB8AC3E}">
        <p14:creationId xmlns:p14="http://schemas.microsoft.com/office/powerpoint/2010/main" val="3463436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FASFA opens on October 1</a:t>
            </a:r>
            <a:r>
              <a:rPr lang="en-US" baseline="30000" dirty="0"/>
              <a:t>st</a:t>
            </a:r>
            <a:r>
              <a:rPr lang="en-US" dirty="0"/>
              <a:t>.</a:t>
            </a:r>
          </a:p>
        </p:txBody>
      </p:sp>
      <p:sp>
        <p:nvSpPr>
          <p:cNvPr id="4" name="Slide Number Placeholder 3"/>
          <p:cNvSpPr>
            <a:spLocks noGrp="1"/>
          </p:cNvSpPr>
          <p:nvPr>
            <p:ph type="sldNum" sz="quarter" idx="5"/>
          </p:nvPr>
        </p:nvSpPr>
        <p:spPr/>
        <p:txBody>
          <a:bodyPr/>
          <a:lstStyle/>
          <a:p>
            <a:fld id="{1F31FE15-565E-4738-B2B4-DCD9392987DE}" type="slidenum">
              <a:rPr lang="en-US" smtClean="0"/>
              <a:t>19</a:t>
            </a:fld>
            <a:endParaRPr lang="en-US"/>
          </a:p>
        </p:txBody>
      </p:sp>
    </p:spTree>
    <p:extLst>
      <p:ext uri="{BB962C8B-B14F-4D97-AF65-F5344CB8AC3E}">
        <p14:creationId xmlns:p14="http://schemas.microsoft.com/office/powerpoint/2010/main" val="2233843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Senior year can be stressful. Ways to avoid “senioritis” are as follows:</a:t>
            </a:r>
          </a:p>
          <a:p>
            <a:pPr marL="228600" indent="-228600">
              <a:buAutoNum type="arabicPeriod"/>
            </a:pPr>
            <a:r>
              <a:rPr lang="en-US" dirty="0"/>
              <a:t>Use the reward system. Students should promise themselves small rewards. Finish a math assignment? Watch an episode of your favorite show.</a:t>
            </a:r>
          </a:p>
          <a:p>
            <a:pPr marL="228600" indent="-228600">
              <a:buAutoNum type="arabicPeriod"/>
            </a:pPr>
            <a:r>
              <a:rPr lang="en-US" dirty="0"/>
              <a:t>Limit distractions. Use tools like Focus apps (Freedom, Forest, or Cold Turkey). These help manage distractions by blocking websites and other apps.</a:t>
            </a:r>
          </a:p>
          <a:p>
            <a:pPr marL="228600" indent="-228600">
              <a:buAutoNum type="arabicPeriod"/>
            </a:pPr>
            <a:r>
              <a:rPr lang="en-US" dirty="0"/>
              <a:t>Keep a visual countdown. Mark off days until a big project or a test. Seeing the end can keep students from drifting.</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F31FE15-565E-4738-B2B4-DCD9392987DE}" type="slidenum">
              <a:rPr lang="en-US" smtClean="0"/>
              <a:t>20</a:t>
            </a:fld>
            <a:endParaRPr lang="en-US"/>
          </a:p>
        </p:txBody>
      </p:sp>
    </p:spTree>
    <p:extLst>
      <p:ext uri="{BB962C8B-B14F-4D97-AF65-F5344CB8AC3E}">
        <p14:creationId xmlns:p14="http://schemas.microsoft.com/office/powerpoint/2010/main" val="179050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54449-B410-061C-ED65-E6B28B0F0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5B162-1A17-7DEC-3C6C-0453DD061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93525-E912-0A1E-F1F7-E4257AFF4502}"/>
              </a:ext>
            </a:extLst>
          </p:cNvPr>
          <p:cNvSpPr>
            <a:spLocks noGrp="1"/>
          </p:cNvSpPr>
          <p:nvPr>
            <p:ph type="body" idx="1"/>
          </p:nvPr>
        </p:nvSpPr>
        <p:spPr/>
        <p:txBody>
          <a:bodyPr/>
          <a:lstStyle/>
          <a:p>
            <a:r>
              <a:rPr lang="en-US" dirty="0"/>
              <a:t>In 9</a:t>
            </a:r>
            <a:r>
              <a:rPr lang="en-US" baseline="30000" dirty="0"/>
              <a:t>th</a:t>
            </a:r>
            <a:r>
              <a:rPr lang="en-US" dirty="0"/>
              <a:t> and 10</a:t>
            </a:r>
            <a:r>
              <a:rPr lang="en-US" baseline="30000" dirty="0"/>
              <a:t>th</a:t>
            </a:r>
            <a:r>
              <a:rPr lang="en-US" dirty="0"/>
              <a:t> grade, students took essentially the same course, regardless of their pathway. At the end of 10</a:t>
            </a:r>
            <a:r>
              <a:rPr lang="en-US" baseline="30000" dirty="0"/>
              <a:t>th</a:t>
            </a:r>
            <a:r>
              <a:rPr lang="en-US" dirty="0"/>
              <a:t> grade, students declared a diploma path.</a:t>
            </a:r>
          </a:p>
        </p:txBody>
      </p:sp>
      <p:sp>
        <p:nvSpPr>
          <p:cNvPr id="4" name="Slide Number Placeholder 3">
            <a:extLst>
              <a:ext uri="{FF2B5EF4-FFF2-40B4-BE49-F238E27FC236}">
                <a16:creationId xmlns:a16="http://schemas.microsoft.com/office/drawing/2014/main" id="{5F6EB618-8191-18CB-69A7-66AD292BC2BA}"/>
              </a:ext>
            </a:extLst>
          </p:cNvPr>
          <p:cNvSpPr>
            <a:spLocks noGrp="1"/>
          </p:cNvSpPr>
          <p:nvPr>
            <p:ph type="sldNum" sz="quarter" idx="5"/>
          </p:nvPr>
        </p:nvSpPr>
        <p:spPr/>
        <p:txBody>
          <a:bodyPr/>
          <a:lstStyle/>
          <a:p>
            <a:fld id="{1F31FE15-565E-4738-B2B4-DCD9392987DE}" type="slidenum">
              <a:rPr lang="en-US" smtClean="0"/>
              <a:t>4</a:t>
            </a:fld>
            <a:endParaRPr lang="en-US"/>
          </a:p>
        </p:txBody>
      </p:sp>
    </p:spTree>
    <p:extLst>
      <p:ext uri="{BB962C8B-B14F-4D97-AF65-F5344CB8AC3E}">
        <p14:creationId xmlns:p14="http://schemas.microsoft.com/office/powerpoint/2010/main" val="317436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student’s grade level is determined by the number of Carnegie units or credits the student has earned. Grade placement is determined only at the beginning of the school year.</a:t>
            </a:r>
          </a:p>
        </p:txBody>
      </p:sp>
      <p:sp>
        <p:nvSpPr>
          <p:cNvPr id="4" name="Slide Number Placeholder 3"/>
          <p:cNvSpPr>
            <a:spLocks noGrp="1"/>
          </p:cNvSpPr>
          <p:nvPr>
            <p:ph type="sldNum" sz="quarter" idx="5"/>
          </p:nvPr>
        </p:nvSpPr>
        <p:spPr/>
        <p:txBody>
          <a:bodyPr/>
          <a:lstStyle/>
          <a:p>
            <a:fld id="{1F31FE15-565E-4738-B2B4-DCD9392987DE}" type="slidenum">
              <a:rPr lang="en-US" smtClean="0"/>
              <a:t>6</a:t>
            </a:fld>
            <a:endParaRPr lang="en-US"/>
          </a:p>
        </p:txBody>
      </p:sp>
    </p:spTree>
    <p:extLst>
      <p:ext uri="{BB962C8B-B14F-4D97-AF65-F5344CB8AC3E}">
        <p14:creationId xmlns:p14="http://schemas.microsoft.com/office/powerpoint/2010/main" val="208131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your child’s transcript.</a:t>
            </a:r>
          </a:p>
          <a:p>
            <a:r>
              <a:rPr lang="en-US" dirty="0"/>
              <a:t>At the very top you will find your child’s name and demographic information (address, birthdate, etc.)</a:t>
            </a:r>
          </a:p>
          <a:p>
            <a:r>
              <a:rPr lang="en-US" dirty="0"/>
              <a:t>Underneath you will see descriptions of what is listed on the transcript. Reading left to right: the course name, year the course was taken, the grades listed by semester. If you see SS next to a grade, that means your child retook the course in Summer School. If you see CR, that means credit recovery.  There are circumstances where a grade is listed under “Final” instead of by semester. If your child took a new credit course over the summer, the grade is listed under final. CP at the top of the transcript means courses pursued. CE means Courses Earned. The other codes designate honors, AP or DE courses. Over the next few days, please review your child’s transcript with your child to make sure it is accurate. If you notice an error, let me know immediately.</a:t>
            </a:r>
          </a:p>
        </p:txBody>
      </p:sp>
      <p:sp>
        <p:nvSpPr>
          <p:cNvPr id="4" name="Slide Number Placeholder 3"/>
          <p:cNvSpPr>
            <a:spLocks noGrp="1"/>
          </p:cNvSpPr>
          <p:nvPr>
            <p:ph type="sldNum" sz="quarter" idx="5"/>
          </p:nvPr>
        </p:nvSpPr>
        <p:spPr/>
        <p:txBody>
          <a:bodyPr/>
          <a:lstStyle/>
          <a:p>
            <a:fld id="{1F31FE15-565E-4738-B2B4-DCD9392987DE}" type="slidenum">
              <a:rPr lang="en-US" smtClean="0"/>
              <a:t>7</a:t>
            </a:fld>
            <a:endParaRPr lang="en-US"/>
          </a:p>
        </p:txBody>
      </p:sp>
    </p:spTree>
    <p:extLst>
      <p:ext uri="{BB962C8B-B14F-4D97-AF65-F5344CB8AC3E}">
        <p14:creationId xmlns:p14="http://schemas.microsoft.com/office/powerpoint/2010/main" val="878505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50E1B-346E-873B-F4FC-B6C40AB8A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593A7-B0B8-D5D6-FFF4-9682A46E9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21FE56-6CAB-A72E-C7A1-2AF041967908}"/>
              </a:ext>
            </a:extLst>
          </p:cNvPr>
          <p:cNvSpPr>
            <a:spLocks noGrp="1"/>
          </p:cNvSpPr>
          <p:nvPr>
            <p:ph type="body" idx="1"/>
          </p:nvPr>
        </p:nvSpPr>
        <p:spPr/>
        <p:txBody>
          <a:bodyPr/>
          <a:lstStyle/>
          <a:p>
            <a:r>
              <a:rPr lang="en-US" dirty="0"/>
              <a:t>Let’s look at your child’s transcript.</a:t>
            </a:r>
          </a:p>
          <a:p>
            <a:r>
              <a:rPr lang="en-US" dirty="0"/>
              <a:t>At the very top you will find your child’s name and demographic information (address, birthdate, etc.)</a:t>
            </a:r>
          </a:p>
          <a:p>
            <a:r>
              <a:rPr lang="en-US" dirty="0"/>
              <a:t>Underneath you will see descriptions of what is listed on the transcript. Reading left to right: the course name, year the course was taken, the grades listed by semester. If you see SS next to a grade, that means your child retook the course in Summer School. If you see CR, that means credit recovery.  There are circumstances where a grade is listed under “Final” instead of by semester. If your child took a new credit course over the summer, the grade is listed under final. CP at the top of the transcript means courses pursued. CE means Courses Earned. The other codes designate honors, AP or DE courses. Over the next few days, please review your child’s transcript with your child to make sure it is accurate. If you notice an error, let me know immediately.</a:t>
            </a:r>
          </a:p>
        </p:txBody>
      </p:sp>
      <p:sp>
        <p:nvSpPr>
          <p:cNvPr id="4" name="Slide Number Placeholder 3">
            <a:extLst>
              <a:ext uri="{FF2B5EF4-FFF2-40B4-BE49-F238E27FC236}">
                <a16:creationId xmlns:a16="http://schemas.microsoft.com/office/drawing/2014/main" id="{54296675-EDB4-D1D9-5824-B9A135AAB26E}"/>
              </a:ext>
            </a:extLst>
          </p:cNvPr>
          <p:cNvSpPr>
            <a:spLocks noGrp="1"/>
          </p:cNvSpPr>
          <p:nvPr>
            <p:ph type="sldNum" sz="quarter" idx="5"/>
          </p:nvPr>
        </p:nvSpPr>
        <p:spPr/>
        <p:txBody>
          <a:bodyPr/>
          <a:lstStyle/>
          <a:p>
            <a:fld id="{1F31FE15-565E-4738-B2B4-DCD9392987DE}" type="slidenum">
              <a:rPr lang="en-US" smtClean="0"/>
              <a:t>8</a:t>
            </a:fld>
            <a:endParaRPr lang="en-US"/>
          </a:p>
        </p:txBody>
      </p:sp>
    </p:spTree>
    <p:extLst>
      <p:ext uri="{BB962C8B-B14F-4D97-AF65-F5344CB8AC3E}">
        <p14:creationId xmlns:p14="http://schemas.microsoft.com/office/powerpoint/2010/main" val="2131441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bottom of the transcript you will see the total number of credits earned and pursued. Remember, TOPS University needs 24 credits by May. JumpStart needs 23 credits. You will see your child’s GPA and class rank. The last statement reads, “The above named student has passed all required components of the graduation test” followed by  yes or no. Refer to the transcript checklist on page 2 of the packet in the blue folder. Make sure your child has taken the correct courses for graduation.</a:t>
            </a:r>
          </a:p>
        </p:txBody>
      </p:sp>
      <p:sp>
        <p:nvSpPr>
          <p:cNvPr id="4" name="Slide Number Placeholder 3"/>
          <p:cNvSpPr>
            <a:spLocks noGrp="1"/>
          </p:cNvSpPr>
          <p:nvPr>
            <p:ph type="sldNum" sz="quarter" idx="5"/>
          </p:nvPr>
        </p:nvSpPr>
        <p:spPr/>
        <p:txBody>
          <a:bodyPr/>
          <a:lstStyle/>
          <a:p>
            <a:fld id="{1F31FE15-565E-4738-B2B4-DCD9392987DE}" type="slidenum">
              <a:rPr lang="en-US" smtClean="0"/>
              <a:t>9</a:t>
            </a:fld>
            <a:endParaRPr lang="en-US"/>
          </a:p>
        </p:txBody>
      </p:sp>
    </p:spTree>
    <p:extLst>
      <p:ext uri="{BB962C8B-B14F-4D97-AF65-F5344CB8AC3E}">
        <p14:creationId xmlns:p14="http://schemas.microsoft.com/office/powerpoint/2010/main" val="3137243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fail the LEAP exam but pass the course.</a:t>
            </a:r>
          </a:p>
          <a:p>
            <a:r>
              <a:rPr lang="en-US" dirty="0"/>
              <a:t>Students can pass the LEAP exam but fail the course.</a:t>
            </a:r>
          </a:p>
          <a:p>
            <a:r>
              <a:rPr lang="en-US" dirty="0"/>
              <a:t>LEAP exams count as 15% of the final grade in the course.</a:t>
            </a:r>
          </a:p>
        </p:txBody>
      </p:sp>
      <p:sp>
        <p:nvSpPr>
          <p:cNvPr id="4" name="Slide Number Placeholder 3"/>
          <p:cNvSpPr>
            <a:spLocks noGrp="1"/>
          </p:cNvSpPr>
          <p:nvPr>
            <p:ph type="sldNum" sz="quarter" idx="5"/>
          </p:nvPr>
        </p:nvSpPr>
        <p:spPr/>
        <p:txBody>
          <a:bodyPr/>
          <a:lstStyle/>
          <a:p>
            <a:fld id="{1F31FE15-565E-4738-B2B4-DCD9392987DE}" type="slidenum">
              <a:rPr lang="en-US" smtClean="0"/>
              <a:t>10</a:t>
            </a:fld>
            <a:endParaRPr lang="en-US"/>
          </a:p>
        </p:txBody>
      </p:sp>
    </p:spTree>
    <p:extLst>
      <p:ext uri="{BB962C8B-B14F-4D97-AF65-F5344CB8AC3E}">
        <p14:creationId xmlns:p14="http://schemas.microsoft.com/office/powerpoint/2010/main" val="5341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31FE15-565E-4738-B2B4-DCD9392987DE}" type="slidenum">
              <a:rPr lang="en-US" smtClean="0"/>
              <a:t>12</a:t>
            </a:fld>
            <a:endParaRPr lang="en-US"/>
          </a:p>
        </p:txBody>
      </p:sp>
    </p:spTree>
    <p:extLst>
      <p:ext uri="{BB962C8B-B14F-4D97-AF65-F5344CB8AC3E}">
        <p14:creationId xmlns:p14="http://schemas.microsoft.com/office/powerpoint/2010/main" val="1800329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realize that all students do not plan to attend college. There are other options. Our JROTC program is top notch. We offer internships, technical courses, and work place classes.</a:t>
            </a:r>
          </a:p>
        </p:txBody>
      </p:sp>
      <p:sp>
        <p:nvSpPr>
          <p:cNvPr id="4" name="Slide Number Placeholder 3"/>
          <p:cNvSpPr>
            <a:spLocks noGrp="1"/>
          </p:cNvSpPr>
          <p:nvPr>
            <p:ph type="sldNum" sz="quarter" idx="5"/>
          </p:nvPr>
        </p:nvSpPr>
        <p:spPr/>
        <p:txBody>
          <a:bodyPr/>
          <a:lstStyle/>
          <a:p>
            <a:fld id="{1F31FE15-565E-4738-B2B4-DCD9392987DE}" type="slidenum">
              <a:rPr lang="en-US" smtClean="0"/>
              <a:t>17</a:t>
            </a:fld>
            <a:endParaRPr lang="en-US"/>
          </a:p>
        </p:txBody>
      </p:sp>
    </p:spTree>
    <p:extLst>
      <p:ext uri="{BB962C8B-B14F-4D97-AF65-F5344CB8AC3E}">
        <p14:creationId xmlns:p14="http://schemas.microsoft.com/office/powerpoint/2010/main" val="1042528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B3339C-952B-4750-9D3F-6646A29DA635}"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20C1A-881D-44B1-91EA-B665A3A088AB}" type="slidenum">
              <a:rPr lang="en-US" smtClean="0"/>
              <a:t>‹#›</a:t>
            </a:fld>
            <a:endParaRPr lang="en-US"/>
          </a:p>
        </p:txBody>
      </p:sp>
    </p:spTree>
    <p:extLst>
      <p:ext uri="{BB962C8B-B14F-4D97-AF65-F5344CB8AC3E}">
        <p14:creationId xmlns:p14="http://schemas.microsoft.com/office/powerpoint/2010/main" val="1801147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B3339C-952B-4750-9D3F-6646A29DA635}"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20C1A-881D-44B1-91EA-B665A3A088AB}" type="slidenum">
              <a:rPr lang="en-US" smtClean="0"/>
              <a:t>‹#›</a:t>
            </a:fld>
            <a:endParaRPr lang="en-US"/>
          </a:p>
        </p:txBody>
      </p:sp>
    </p:spTree>
    <p:extLst>
      <p:ext uri="{BB962C8B-B14F-4D97-AF65-F5344CB8AC3E}">
        <p14:creationId xmlns:p14="http://schemas.microsoft.com/office/powerpoint/2010/main" val="2829780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B3339C-952B-4750-9D3F-6646A29DA635}"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20C1A-881D-44B1-91EA-B665A3A088AB}" type="slidenum">
              <a:rPr lang="en-US" smtClean="0"/>
              <a:t>‹#›</a:t>
            </a:fld>
            <a:endParaRPr lang="en-US"/>
          </a:p>
        </p:txBody>
      </p:sp>
    </p:spTree>
    <p:extLst>
      <p:ext uri="{BB962C8B-B14F-4D97-AF65-F5344CB8AC3E}">
        <p14:creationId xmlns:p14="http://schemas.microsoft.com/office/powerpoint/2010/main" val="2931653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B3339C-952B-4750-9D3F-6646A29DA635}"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20C1A-881D-44B1-91EA-B665A3A088AB}" type="slidenum">
              <a:rPr lang="en-US" smtClean="0"/>
              <a:t>‹#›</a:t>
            </a:fld>
            <a:endParaRPr lang="en-US"/>
          </a:p>
        </p:txBody>
      </p:sp>
    </p:spTree>
    <p:extLst>
      <p:ext uri="{BB962C8B-B14F-4D97-AF65-F5344CB8AC3E}">
        <p14:creationId xmlns:p14="http://schemas.microsoft.com/office/powerpoint/2010/main" val="3082187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B3339C-952B-4750-9D3F-6646A29DA635}"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20C1A-881D-44B1-91EA-B665A3A088AB}" type="slidenum">
              <a:rPr lang="en-US" smtClean="0"/>
              <a:t>‹#›</a:t>
            </a:fld>
            <a:endParaRPr lang="en-US"/>
          </a:p>
        </p:txBody>
      </p:sp>
    </p:spTree>
    <p:extLst>
      <p:ext uri="{BB962C8B-B14F-4D97-AF65-F5344CB8AC3E}">
        <p14:creationId xmlns:p14="http://schemas.microsoft.com/office/powerpoint/2010/main" val="328722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B3339C-952B-4750-9D3F-6646A29DA635}" type="datetimeFigureOut">
              <a:rPr lang="en-US" smtClean="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20C1A-881D-44B1-91EA-B665A3A088AB}" type="slidenum">
              <a:rPr lang="en-US" smtClean="0"/>
              <a:t>‹#›</a:t>
            </a:fld>
            <a:endParaRPr lang="en-US"/>
          </a:p>
        </p:txBody>
      </p:sp>
    </p:spTree>
    <p:extLst>
      <p:ext uri="{BB962C8B-B14F-4D97-AF65-F5344CB8AC3E}">
        <p14:creationId xmlns:p14="http://schemas.microsoft.com/office/powerpoint/2010/main" val="1884158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B3339C-952B-4750-9D3F-6646A29DA635}" type="datetimeFigureOut">
              <a:rPr lang="en-US" smtClean="0"/>
              <a:t>8/6/2025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D20C1A-881D-44B1-91EA-B665A3A088AB}" type="slidenum">
              <a:rPr lang="en-US" smtClean="0"/>
              <a:t>‹#›</a:t>
            </a:fld>
            <a:endParaRPr lang="en-US"/>
          </a:p>
        </p:txBody>
      </p:sp>
    </p:spTree>
    <p:extLst>
      <p:ext uri="{BB962C8B-B14F-4D97-AF65-F5344CB8AC3E}">
        <p14:creationId xmlns:p14="http://schemas.microsoft.com/office/powerpoint/2010/main" val="269013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B3339C-952B-4750-9D3F-6646A29DA635}" type="datetimeFigureOut">
              <a:rPr lang="en-US" smtClean="0"/>
              <a:t>8/6/2025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D20C1A-881D-44B1-91EA-B665A3A088AB}" type="slidenum">
              <a:rPr lang="en-US" smtClean="0"/>
              <a:t>‹#›</a:t>
            </a:fld>
            <a:endParaRPr lang="en-US"/>
          </a:p>
        </p:txBody>
      </p:sp>
    </p:spTree>
    <p:extLst>
      <p:ext uri="{BB962C8B-B14F-4D97-AF65-F5344CB8AC3E}">
        <p14:creationId xmlns:p14="http://schemas.microsoft.com/office/powerpoint/2010/main" val="2295805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3339C-952B-4750-9D3F-6646A29DA635}" type="datetimeFigureOut">
              <a:rPr lang="en-US" smtClean="0"/>
              <a:t>8/6/2025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D20C1A-881D-44B1-91EA-B665A3A088AB}" type="slidenum">
              <a:rPr lang="en-US" smtClean="0"/>
              <a:t>‹#›</a:t>
            </a:fld>
            <a:endParaRPr lang="en-US"/>
          </a:p>
        </p:txBody>
      </p:sp>
    </p:spTree>
    <p:extLst>
      <p:ext uri="{BB962C8B-B14F-4D97-AF65-F5344CB8AC3E}">
        <p14:creationId xmlns:p14="http://schemas.microsoft.com/office/powerpoint/2010/main" val="255251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B3339C-952B-4750-9D3F-6646A29DA635}" type="datetimeFigureOut">
              <a:rPr lang="en-US" smtClean="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20C1A-881D-44B1-91EA-B665A3A088AB}" type="slidenum">
              <a:rPr lang="en-US" smtClean="0"/>
              <a:t>‹#›</a:t>
            </a:fld>
            <a:endParaRPr lang="en-US"/>
          </a:p>
        </p:txBody>
      </p:sp>
    </p:spTree>
    <p:extLst>
      <p:ext uri="{BB962C8B-B14F-4D97-AF65-F5344CB8AC3E}">
        <p14:creationId xmlns:p14="http://schemas.microsoft.com/office/powerpoint/2010/main" val="448960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B3339C-952B-4750-9D3F-6646A29DA635}" type="datetimeFigureOut">
              <a:rPr lang="en-US" smtClean="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20C1A-881D-44B1-91EA-B665A3A088AB}" type="slidenum">
              <a:rPr lang="en-US" smtClean="0"/>
              <a:t>‹#›</a:t>
            </a:fld>
            <a:endParaRPr lang="en-US"/>
          </a:p>
        </p:txBody>
      </p:sp>
    </p:spTree>
    <p:extLst>
      <p:ext uri="{BB962C8B-B14F-4D97-AF65-F5344CB8AC3E}">
        <p14:creationId xmlns:p14="http://schemas.microsoft.com/office/powerpoint/2010/main" val="2324019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D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3339C-952B-4750-9D3F-6646A29DA635}" type="datetimeFigureOut">
              <a:rPr lang="en-US" smtClean="0"/>
              <a:t>8/6/2025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D20C1A-881D-44B1-91EA-B665A3A088AB}" type="slidenum">
              <a:rPr lang="en-US" smtClean="0"/>
              <a:t>‹#›</a:t>
            </a:fld>
            <a:endParaRPr lang="en-US"/>
          </a:p>
        </p:txBody>
      </p:sp>
    </p:spTree>
    <p:extLst>
      <p:ext uri="{BB962C8B-B14F-4D97-AF65-F5344CB8AC3E}">
        <p14:creationId xmlns:p14="http://schemas.microsoft.com/office/powerpoint/2010/main" val="1392661725"/>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mailto:Mico.Cooper@zacharyschools.org" TargetMode="External"/><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hyperlink" Target="mailto:Lindsey.Spence@zacharyschools.org" TargetMode="External"/><Relationship Id="rId4" Type="http://schemas.openxmlformats.org/officeDocument/2006/relationships/hyperlink" Target="mailto:Erica.Henry@zacharyschools.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C2F962-3D35-DAC7-406B-69E28F08DEB5}"/>
              </a:ext>
            </a:extLst>
          </p:cNvPr>
          <p:cNvSpPr/>
          <p:nvPr/>
        </p:nvSpPr>
        <p:spPr>
          <a:xfrm>
            <a:off x="10144125" y="0"/>
            <a:ext cx="1562100" cy="5543550"/>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3E77864-7D3E-DCAC-D5AD-C1B415B011D5}"/>
              </a:ext>
            </a:extLst>
          </p:cNvPr>
          <p:cNvSpPr/>
          <p:nvPr/>
        </p:nvSpPr>
        <p:spPr>
          <a:xfrm>
            <a:off x="10144125" y="5521171"/>
            <a:ext cx="1562100" cy="870103"/>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E96264-D80D-DE38-E1BC-C0FD42488775}"/>
              </a:ext>
            </a:extLst>
          </p:cNvPr>
          <p:cNvSpPr/>
          <p:nvPr/>
        </p:nvSpPr>
        <p:spPr>
          <a:xfrm>
            <a:off x="10144125" y="6391274"/>
            <a:ext cx="1562100" cy="4667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rick building with columns&#10;&#10;AI-generated content may be incorrect.">
            <a:extLst>
              <a:ext uri="{FF2B5EF4-FFF2-40B4-BE49-F238E27FC236}">
                <a16:creationId xmlns:a16="http://schemas.microsoft.com/office/drawing/2014/main" id="{84A9BB3C-6376-9147-6B4C-22B0C9123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5740" y="180692"/>
            <a:ext cx="2591083" cy="2591083"/>
          </a:xfrm>
          <a:prstGeom prst="rect">
            <a:avLst/>
          </a:prstGeom>
        </p:spPr>
      </p:pic>
      <p:pic>
        <p:nvPicPr>
          <p:cNvPr id="3" name="Picture 2">
            <a:extLst>
              <a:ext uri="{FF2B5EF4-FFF2-40B4-BE49-F238E27FC236}">
                <a16:creationId xmlns:a16="http://schemas.microsoft.com/office/drawing/2014/main" id="{CDDF48E7-E354-DA90-EB50-D6811C26F889}"/>
              </a:ext>
            </a:extLst>
          </p:cNvPr>
          <p:cNvPicPr>
            <a:picLocks noChangeAspect="1"/>
          </p:cNvPicPr>
          <p:nvPr/>
        </p:nvPicPr>
        <p:blipFill>
          <a:blip r:embed="rId3"/>
          <a:stretch>
            <a:fillRect/>
          </a:stretch>
        </p:blipFill>
        <p:spPr>
          <a:xfrm>
            <a:off x="432850" y="252748"/>
            <a:ext cx="9236241" cy="5438103"/>
          </a:xfrm>
          <a:prstGeom prst="rect">
            <a:avLst/>
          </a:prstGeom>
        </p:spPr>
      </p:pic>
    </p:spTree>
    <p:extLst>
      <p:ext uri="{BB962C8B-B14F-4D97-AF65-F5344CB8AC3E}">
        <p14:creationId xmlns:p14="http://schemas.microsoft.com/office/powerpoint/2010/main" val="4193520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303753" y="370107"/>
            <a:ext cx="9838359" cy="631003"/>
          </a:xfrm>
        </p:spPr>
        <p:txBody>
          <a:bodyPr>
            <a:noAutofit/>
          </a:bodyPr>
          <a:lstStyle/>
          <a:p>
            <a:pPr algn="l"/>
            <a:r>
              <a:rPr lang="en-US" sz="5400" b="1" dirty="0">
                <a:solidFill>
                  <a:srgbClr val="CE0505"/>
                </a:solidFill>
                <a:latin typeface="AvantGarde Bk BT" panose="020B0402020202020204" pitchFamily="34" charset="0"/>
              </a:rPr>
              <a:t>LEAP Graduation Requirements:</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8" name="Subtitle 2">
            <a:extLst>
              <a:ext uri="{FF2B5EF4-FFF2-40B4-BE49-F238E27FC236}">
                <a16:creationId xmlns:a16="http://schemas.microsoft.com/office/drawing/2014/main" id="{DF21375B-E8B5-0ECD-1963-AD2120277E23}"/>
              </a:ext>
            </a:extLst>
          </p:cNvPr>
          <p:cNvSpPr txBox="1">
            <a:spLocks/>
          </p:cNvSpPr>
          <p:nvPr/>
        </p:nvSpPr>
        <p:spPr>
          <a:xfrm>
            <a:off x="381001" y="1627763"/>
            <a:ext cx="11235744" cy="28956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400" dirty="0">
                <a:solidFill>
                  <a:srgbClr val="001848"/>
                </a:solidFill>
                <a:latin typeface="AvantGarde Bk BT" panose="020B0402020202020204" pitchFamily="34" charset="0"/>
              </a:rPr>
              <a:t>High schoolers must pass these exams</a:t>
            </a:r>
          </a:p>
          <a:p>
            <a:pPr marL="685800" indent="-685800" algn="l">
              <a:buFont typeface="Arial" panose="020B0604020202020204" pitchFamily="34" charset="0"/>
              <a:buChar char="•"/>
            </a:pPr>
            <a:r>
              <a:rPr lang="en-US" sz="5400" dirty="0">
                <a:solidFill>
                  <a:srgbClr val="001848"/>
                </a:solidFill>
                <a:latin typeface="AvantGarde Bk BT" panose="020B0402020202020204" pitchFamily="34" charset="0"/>
              </a:rPr>
              <a:t>	English I or English II</a:t>
            </a:r>
          </a:p>
          <a:p>
            <a:pPr marL="685800" indent="-685800" algn="l">
              <a:buFont typeface="Arial" panose="020B0604020202020204" pitchFamily="34" charset="0"/>
              <a:buChar char="•"/>
            </a:pPr>
            <a:r>
              <a:rPr lang="en-US" sz="5400" dirty="0">
                <a:solidFill>
                  <a:srgbClr val="001848"/>
                </a:solidFill>
                <a:latin typeface="AvantGarde Bk BT" panose="020B0402020202020204" pitchFamily="34" charset="0"/>
              </a:rPr>
              <a:t>	Algebra I or Geometry</a:t>
            </a:r>
          </a:p>
          <a:p>
            <a:pPr marL="685800" indent="-685800" algn="l">
              <a:buFont typeface="Arial" panose="020B0604020202020204" pitchFamily="34" charset="0"/>
              <a:buChar char="•"/>
            </a:pPr>
            <a:r>
              <a:rPr lang="en-US" sz="5400" dirty="0">
                <a:solidFill>
                  <a:srgbClr val="001848"/>
                </a:solidFill>
                <a:latin typeface="AvantGarde Bk BT" panose="020B0402020202020204" pitchFamily="34" charset="0"/>
              </a:rPr>
              <a:t>	Biology or US History</a:t>
            </a:r>
          </a:p>
          <a:p>
            <a:pPr algn="l"/>
            <a:r>
              <a:rPr lang="en-US" sz="1800" dirty="0">
                <a:solidFill>
                  <a:srgbClr val="001848"/>
                </a:solidFill>
                <a:latin typeface="AvantGarde Bk BT" panose="020B0402020202020204" pitchFamily="34" charset="0"/>
              </a:rPr>
              <a:t>Students can fail the LEAP exam but pass the course.              Students can pass the LEAP exam but fail the course.</a:t>
            </a:r>
          </a:p>
          <a:p>
            <a:pPr algn="l"/>
            <a:r>
              <a:rPr lang="en-US" sz="1800" dirty="0">
                <a:solidFill>
                  <a:srgbClr val="001848"/>
                </a:solidFill>
                <a:latin typeface="AvantGarde Bk BT" panose="020B0402020202020204" pitchFamily="34" charset="0"/>
              </a:rPr>
              <a:t>LEAP exams count as 15% of the final grade in the course.</a:t>
            </a:r>
          </a:p>
          <a:p>
            <a:pPr algn="l"/>
            <a:endParaRPr lang="en-US" sz="5400" dirty="0">
              <a:solidFill>
                <a:srgbClr val="001848"/>
              </a:solidFill>
              <a:latin typeface="AvantGarde Bk BT" panose="020B0402020202020204" pitchFamily="34" charset="0"/>
            </a:endParaRP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025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303754" y="370107"/>
            <a:ext cx="9779194" cy="631003"/>
          </a:xfrm>
        </p:spPr>
        <p:txBody>
          <a:bodyPr>
            <a:noAutofit/>
          </a:bodyPr>
          <a:lstStyle/>
          <a:p>
            <a:pPr algn="l"/>
            <a:r>
              <a:rPr lang="en-US" sz="5400" b="1" dirty="0">
                <a:solidFill>
                  <a:srgbClr val="CE0505"/>
                </a:solidFill>
                <a:latin typeface="AvantGarde Bk BT" panose="020B0402020202020204" pitchFamily="34" charset="0"/>
              </a:rPr>
              <a:t>Individual Growth Plan (IGP):</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8" name="Subtitle 2">
            <a:extLst>
              <a:ext uri="{FF2B5EF4-FFF2-40B4-BE49-F238E27FC236}">
                <a16:creationId xmlns:a16="http://schemas.microsoft.com/office/drawing/2014/main" id="{DF21375B-E8B5-0ECD-1963-AD2120277E23}"/>
              </a:ext>
            </a:extLst>
          </p:cNvPr>
          <p:cNvSpPr txBox="1">
            <a:spLocks/>
          </p:cNvSpPr>
          <p:nvPr/>
        </p:nvSpPr>
        <p:spPr>
          <a:xfrm>
            <a:off x="728662" y="1541803"/>
            <a:ext cx="10034751" cy="28956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ü"/>
            </a:pPr>
            <a:r>
              <a:rPr lang="en-US" sz="4800" dirty="0">
                <a:solidFill>
                  <a:srgbClr val="001848"/>
                </a:solidFill>
                <a:latin typeface="AvantGarde Bk BT" panose="020B0402020202020204" pitchFamily="34" charset="0"/>
              </a:rPr>
              <a:t>The IGP is updated yearly.</a:t>
            </a:r>
          </a:p>
          <a:p>
            <a:pPr marL="457200" indent="-457200" algn="l">
              <a:buFont typeface="Wingdings" panose="05000000000000000000" pitchFamily="2" charset="2"/>
              <a:buChar char="ü"/>
            </a:pPr>
            <a:r>
              <a:rPr lang="en-US" sz="4800" dirty="0">
                <a:solidFill>
                  <a:srgbClr val="001848"/>
                </a:solidFill>
                <a:latin typeface="AvantGarde Bk BT" panose="020B0402020202020204" pitchFamily="34" charset="0"/>
              </a:rPr>
              <a:t>The IGP is aimed to help students explore education and career options.</a:t>
            </a:r>
          </a:p>
          <a:p>
            <a:pPr marL="457200" indent="-457200" algn="l">
              <a:buFont typeface="Wingdings" panose="05000000000000000000" pitchFamily="2" charset="2"/>
              <a:buChar char="ü"/>
            </a:pPr>
            <a:r>
              <a:rPr lang="en-US" sz="4800" dirty="0">
                <a:solidFill>
                  <a:srgbClr val="001848"/>
                </a:solidFill>
                <a:latin typeface="AvantGarde Bk BT" panose="020B0402020202020204" pitchFamily="34" charset="0"/>
              </a:rPr>
              <a:t>The IGP must be completed and submitted to graduate.</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699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303754" y="370107"/>
            <a:ext cx="6453352" cy="631003"/>
          </a:xfrm>
        </p:spPr>
        <p:txBody>
          <a:bodyPr>
            <a:noAutofit/>
          </a:bodyPr>
          <a:lstStyle/>
          <a:p>
            <a:pPr algn="l"/>
            <a:r>
              <a:rPr lang="en-US" sz="5400" b="1" dirty="0">
                <a:solidFill>
                  <a:srgbClr val="CE0505"/>
                </a:solidFill>
                <a:latin typeface="AvantGarde Bk BT" panose="020B0402020202020204" pitchFamily="34" charset="0"/>
              </a:rPr>
              <a:t>Sample IGP</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43DB89-74B7-FC8A-0AB6-6A51D5D8795E}"/>
              </a:ext>
            </a:extLst>
          </p:cNvPr>
          <p:cNvPicPr>
            <a:picLocks noChangeAspect="1"/>
          </p:cNvPicPr>
          <p:nvPr/>
        </p:nvPicPr>
        <p:blipFill>
          <a:blip r:embed="rId3"/>
          <a:srcRect l="23512" t="35436" r="48112" b="17942"/>
          <a:stretch/>
        </p:blipFill>
        <p:spPr>
          <a:xfrm>
            <a:off x="4768381" y="110485"/>
            <a:ext cx="5498674" cy="6022643"/>
          </a:xfrm>
          <a:prstGeom prst="rect">
            <a:avLst/>
          </a:prstGeom>
        </p:spPr>
      </p:pic>
    </p:spTree>
    <p:extLst>
      <p:ext uri="{BB962C8B-B14F-4D97-AF65-F5344CB8AC3E}">
        <p14:creationId xmlns:p14="http://schemas.microsoft.com/office/powerpoint/2010/main" val="3043525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303754" y="370107"/>
            <a:ext cx="8128364" cy="631003"/>
          </a:xfrm>
        </p:spPr>
        <p:txBody>
          <a:bodyPr>
            <a:noAutofit/>
          </a:bodyPr>
          <a:lstStyle/>
          <a:p>
            <a:pPr algn="l"/>
            <a:r>
              <a:rPr lang="en-US" sz="5400" b="1" dirty="0">
                <a:solidFill>
                  <a:srgbClr val="CE0505"/>
                </a:solidFill>
                <a:latin typeface="AvantGarde Bk BT" panose="020B0402020202020204" pitchFamily="34" charset="0"/>
              </a:rPr>
              <a:t>District and State Testing:</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8" name="Subtitle 2">
            <a:extLst>
              <a:ext uri="{FF2B5EF4-FFF2-40B4-BE49-F238E27FC236}">
                <a16:creationId xmlns:a16="http://schemas.microsoft.com/office/drawing/2014/main" id="{DF21375B-E8B5-0ECD-1963-AD2120277E23}"/>
              </a:ext>
            </a:extLst>
          </p:cNvPr>
          <p:cNvSpPr txBox="1">
            <a:spLocks/>
          </p:cNvSpPr>
          <p:nvPr/>
        </p:nvSpPr>
        <p:spPr>
          <a:xfrm>
            <a:off x="381000" y="1517255"/>
            <a:ext cx="11506200" cy="28956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ACT</a:t>
            </a:r>
          </a:p>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ACT WorkKeys</a:t>
            </a:r>
          </a:p>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AP ($100/test due 11/5/25)</a:t>
            </a:r>
          </a:p>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LEAP </a:t>
            </a:r>
          </a:p>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SAT</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089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303754" y="370107"/>
            <a:ext cx="8128364" cy="631003"/>
          </a:xfrm>
        </p:spPr>
        <p:txBody>
          <a:bodyPr>
            <a:noAutofit/>
          </a:bodyPr>
          <a:lstStyle/>
          <a:p>
            <a:pPr algn="l"/>
            <a:r>
              <a:rPr lang="en-US" sz="5400" b="1" dirty="0">
                <a:solidFill>
                  <a:srgbClr val="CE0505"/>
                </a:solidFill>
                <a:latin typeface="AvantGarde Bk BT" panose="020B0402020202020204" pitchFamily="34" charset="0"/>
              </a:rPr>
              <a:t>LOSFA Consent Form:</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8" name="Subtitle 2">
            <a:extLst>
              <a:ext uri="{FF2B5EF4-FFF2-40B4-BE49-F238E27FC236}">
                <a16:creationId xmlns:a16="http://schemas.microsoft.com/office/drawing/2014/main" id="{DF21375B-E8B5-0ECD-1963-AD2120277E23}"/>
              </a:ext>
            </a:extLst>
          </p:cNvPr>
          <p:cNvSpPr txBox="1">
            <a:spLocks/>
          </p:cNvSpPr>
          <p:nvPr/>
        </p:nvSpPr>
        <p:spPr>
          <a:xfrm>
            <a:off x="381000" y="1517255"/>
            <a:ext cx="11506200" cy="28956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dirty="0">
                <a:solidFill>
                  <a:srgbClr val="001848"/>
                </a:solidFill>
                <a:latin typeface="AvantGarde Bk BT" panose="020B0402020202020204" pitchFamily="34" charset="0"/>
              </a:rPr>
              <a:t>Students are required to have a consent form on file to allow the school to release information pertaining to TOPS, college admissions, financial aid programs, grants, and scholarship opportunities. </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2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303754" y="370107"/>
            <a:ext cx="8128364" cy="631003"/>
          </a:xfrm>
        </p:spPr>
        <p:txBody>
          <a:bodyPr>
            <a:noAutofit/>
          </a:bodyPr>
          <a:lstStyle/>
          <a:p>
            <a:pPr algn="l"/>
            <a:r>
              <a:rPr lang="en-US" sz="5400" b="1" dirty="0">
                <a:solidFill>
                  <a:srgbClr val="CE0505"/>
                </a:solidFill>
                <a:latin typeface="AvantGarde Bk BT" panose="020B0402020202020204" pitchFamily="34" charset="0"/>
              </a:rPr>
              <a:t>Consent Form</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BAC46E4-2E27-C861-DFB5-19D6991CD361}"/>
              </a:ext>
            </a:extLst>
          </p:cNvPr>
          <p:cNvPicPr>
            <a:picLocks noChangeAspect="1"/>
          </p:cNvPicPr>
          <p:nvPr/>
        </p:nvPicPr>
        <p:blipFill>
          <a:blip r:embed="rId2"/>
          <a:srcRect l="23672" t="36958" r="51392" b="18747"/>
          <a:stretch/>
        </p:blipFill>
        <p:spPr>
          <a:xfrm>
            <a:off x="5075266" y="46627"/>
            <a:ext cx="5105871" cy="6046524"/>
          </a:xfrm>
          <a:prstGeom prst="rect">
            <a:avLst/>
          </a:prstGeom>
        </p:spPr>
      </p:pic>
    </p:spTree>
    <p:extLst>
      <p:ext uri="{BB962C8B-B14F-4D97-AF65-F5344CB8AC3E}">
        <p14:creationId xmlns:p14="http://schemas.microsoft.com/office/powerpoint/2010/main" val="1705996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303754" y="370107"/>
            <a:ext cx="8128364" cy="631003"/>
          </a:xfrm>
        </p:spPr>
        <p:txBody>
          <a:bodyPr>
            <a:noAutofit/>
          </a:bodyPr>
          <a:lstStyle/>
          <a:p>
            <a:pPr algn="l"/>
            <a:r>
              <a:rPr lang="en-US" sz="5400" b="1" dirty="0">
                <a:solidFill>
                  <a:srgbClr val="CE0505"/>
                </a:solidFill>
                <a:latin typeface="AvantGarde Bk BT" panose="020B0402020202020204" pitchFamily="34" charset="0"/>
              </a:rPr>
              <a:t>Senior Service Hours:</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8" name="Subtitle 2">
            <a:extLst>
              <a:ext uri="{FF2B5EF4-FFF2-40B4-BE49-F238E27FC236}">
                <a16:creationId xmlns:a16="http://schemas.microsoft.com/office/drawing/2014/main" id="{DF21375B-E8B5-0ECD-1963-AD2120277E23}"/>
              </a:ext>
            </a:extLst>
          </p:cNvPr>
          <p:cNvSpPr txBox="1">
            <a:spLocks/>
          </p:cNvSpPr>
          <p:nvPr/>
        </p:nvSpPr>
        <p:spPr>
          <a:xfrm>
            <a:off x="381000" y="1517255"/>
            <a:ext cx="11506200" cy="28956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Red, white, and blue cord</a:t>
            </a:r>
          </a:p>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At least 20 hours required</a:t>
            </a:r>
          </a:p>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10 hours of service to the elderly</a:t>
            </a:r>
          </a:p>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10 hours of service to the community or the school</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104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27824F-4A3F-5B0E-22A5-59B8C460A0B3}"/>
              </a:ext>
            </a:extLst>
          </p:cNvPr>
          <p:cNvPicPr>
            <a:picLocks noChangeAspect="1"/>
          </p:cNvPicPr>
          <p:nvPr/>
        </p:nvPicPr>
        <p:blipFill>
          <a:blip r:embed="rId3"/>
          <a:stretch>
            <a:fillRect/>
          </a:stretch>
        </p:blipFill>
        <p:spPr>
          <a:xfrm>
            <a:off x="4925283" y="294572"/>
            <a:ext cx="7023121" cy="5652438"/>
          </a:xfrm>
          <a:prstGeom prst="rect">
            <a:avLst/>
          </a:prstGeom>
          <a:ln>
            <a:noFill/>
          </a:ln>
          <a:effectLst>
            <a:softEdge rad="112500"/>
          </a:effectLst>
        </p:spPr>
      </p:pic>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190501" y="1480775"/>
            <a:ext cx="8128364" cy="631003"/>
          </a:xfrm>
        </p:spPr>
        <p:txBody>
          <a:bodyPr>
            <a:noAutofit/>
          </a:bodyPr>
          <a:lstStyle/>
          <a:p>
            <a:pPr algn="l"/>
            <a:r>
              <a:rPr lang="en-US" sz="5400" b="1" dirty="0">
                <a:solidFill>
                  <a:srgbClr val="CE0505"/>
                </a:solidFill>
                <a:latin typeface="AvantGarde Bk BT" panose="020B0402020202020204" pitchFamily="34" charset="0"/>
              </a:rPr>
              <a:t>Post-Secondary </a:t>
            </a:r>
          </a:p>
          <a:p>
            <a:pPr algn="l"/>
            <a:r>
              <a:rPr lang="en-US" sz="5400" b="1" dirty="0">
                <a:solidFill>
                  <a:srgbClr val="CE0505"/>
                </a:solidFill>
                <a:latin typeface="AvantGarde Bk BT" panose="020B0402020202020204" pitchFamily="34" charset="0"/>
              </a:rPr>
              <a:t>Options</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C5AA549-B3A4-13C2-E87A-FFE8269A8FD2}"/>
              </a:ext>
            </a:extLst>
          </p:cNvPr>
          <p:cNvSpPr txBox="1"/>
          <p:nvPr/>
        </p:nvSpPr>
        <p:spPr>
          <a:xfrm>
            <a:off x="136073" y="3383062"/>
            <a:ext cx="4843639" cy="2031325"/>
          </a:xfrm>
          <a:prstGeom prst="rect">
            <a:avLst/>
          </a:prstGeom>
          <a:noFill/>
        </p:spPr>
        <p:txBody>
          <a:bodyPr wrap="square">
            <a:spAutoFit/>
          </a:bodyPr>
          <a:lstStyle/>
          <a:p>
            <a:r>
              <a:rPr lang="en-US" dirty="0">
                <a:solidFill>
                  <a:srgbClr val="001848"/>
                </a:solidFill>
                <a:latin typeface="AvantGarde Bk BT" panose="020B0402020202020204" pitchFamily="34" charset="0"/>
              </a:rPr>
              <a:t>We realize that all students do not plan to attend college. </a:t>
            </a:r>
          </a:p>
          <a:p>
            <a:endParaRPr lang="en-US" dirty="0">
              <a:solidFill>
                <a:srgbClr val="001848"/>
              </a:solidFill>
              <a:latin typeface="AvantGarde Bk BT" panose="020B0402020202020204" pitchFamily="34" charset="0"/>
            </a:endParaRPr>
          </a:p>
          <a:p>
            <a:r>
              <a:rPr lang="en-US" dirty="0">
                <a:solidFill>
                  <a:srgbClr val="001848"/>
                </a:solidFill>
                <a:latin typeface="AvantGarde Bk BT" panose="020B0402020202020204" pitchFamily="34" charset="0"/>
              </a:rPr>
              <a:t>There are other options:</a:t>
            </a:r>
          </a:p>
          <a:p>
            <a:r>
              <a:rPr lang="en-US" dirty="0">
                <a:solidFill>
                  <a:srgbClr val="001848"/>
                </a:solidFill>
                <a:latin typeface="AvantGarde Bk BT" panose="020B0402020202020204" pitchFamily="34" charset="0"/>
              </a:rPr>
              <a:t>Our JROTC program is top notch. </a:t>
            </a:r>
          </a:p>
          <a:p>
            <a:r>
              <a:rPr lang="en-US" dirty="0">
                <a:solidFill>
                  <a:srgbClr val="001848"/>
                </a:solidFill>
                <a:latin typeface="AvantGarde Bk BT" panose="020B0402020202020204" pitchFamily="34" charset="0"/>
              </a:rPr>
              <a:t>We offer internships, technical courses, </a:t>
            </a:r>
          </a:p>
          <a:p>
            <a:r>
              <a:rPr lang="en-US" dirty="0">
                <a:solidFill>
                  <a:srgbClr val="001848"/>
                </a:solidFill>
                <a:latin typeface="AvantGarde Bk BT" panose="020B0402020202020204" pitchFamily="34" charset="0"/>
              </a:rPr>
              <a:t>and workplace classes.</a:t>
            </a:r>
          </a:p>
        </p:txBody>
      </p:sp>
    </p:spTree>
    <p:extLst>
      <p:ext uri="{BB962C8B-B14F-4D97-AF65-F5344CB8AC3E}">
        <p14:creationId xmlns:p14="http://schemas.microsoft.com/office/powerpoint/2010/main" val="1011340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1029226" y="1262106"/>
            <a:ext cx="8128364" cy="631003"/>
          </a:xfrm>
        </p:spPr>
        <p:txBody>
          <a:bodyPr>
            <a:noAutofit/>
          </a:bodyPr>
          <a:lstStyle/>
          <a:p>
            <a:pPr algn="l"/>
            <a:r>
              <a:rPr lang="en-US" sz="5400" b="1" dirty="0">
                <a:solidFill>
                  <a:srgbClr val="CE0505"/>
                </a:solidFill>
                <a:latin typeface="AvantGarde Bk BT" panose="020B0402020202020204" pitchFamily="34" charset="0"/>
              </a:rPr>
              <a:t>College </a:t>
            </a:r>
          </a:p>
          <a:p>
            <a:pPr algn="l"/>
            <a:r>
              <a:rPr lang="en-US" sz="5400" b="1" dirty="0">
                <a:solidFill>
                  <a:srgbClr val="CE0505"/>
                </a:solidFill>
                <a:latin typeface="AvantGarde Bk BT" panose="020B0402020202020204" pitchFamily="34" charset="0"/>
              </a:rPr>
              <a:t>Application </a:t>
            </a:r>
          </a:p>
          <a:p>
            <a:pPr algn="l"/>
            <a:r>
              <a:rPr lang="en-US" sz="5400" b="1" dirty="0">
                <a:solidFill>
                  <a:srgbClr val="CE0505"/>
                </a:solidFill>
                <a:latin typeface="AvantGarde Bk BT" panose="020B0402020202020204" pitchFamily="34" charset="0"/>
              </a:rPr>
              <a:t>Process</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5DB4A4B-C2BA-2011-F41A-0825219F3C9B}"/>
              </a:ext>
            </a:extLst>
          </p:cNvPr>
          <p:cNvPicPr>
            <a:picLocks noChangeAspect="1"/>
          </p:cNvPicPr>
          <p:nvPr/>
        </p:nvPicPr>
        <p:blipFill>
          <a:blip r:embed="rId3"/>
          <a:stretch>
            <a:fillRect/>
          </a:stretch>
        </p:blipFill>
        <p:spPr>
          <a:xfrm>
            <a:off x="5671458" y="108865"/>
            <a:ext cx="5780314" cy="57803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8524839A-950C-CD72-81B5-7FA33404D3AE}"/>
              </a:ext>
            </a:extLst>
          </p:cNvPr>
          <p:cNvSpPr txBox="1"/>
          <p:nvPr/>
        </p:nvSpPr>
        <p:spPr>
          <a:xfrm>
            <a:off x="566057" y="4268890"/>
            <a:ext cx="4843639" cy="923330"/>
          </a:xfrm>
          <a:prstGeom prst="rect">
            <a:avLst/>
          </a:prstGeom>
          <a:noFill/>
        </p:spPr>
        <p:txBody>
          <a:bodyPr wrap="square">
            <a:spAutoFit/>
          </a:bodyPr>
          <a:lstStyle/>
          <a:p>
            <a:r>
              <a:rPr lang="en-US" dirty="0">
                <a:solidFill>
                  <a:srgbClr val="001848"/>
                </a:solidFill>
                <a:latin typeface="AvantGarde Bk BT" panose="020B0402020202020204" pitchFamily="34" charset="0"/>
              </a:rPr>
              <a:t>Ms. Ducote, one of our English IV teachers and Senior Class Sponsors discussed the college application process and financial aid. </a:t>
            </a:r>
          </a:p>
        </p:txBody>
      </p:sp>
    </p:spTree>
    <p:extLst>
      <p:ext uri="{BB962C8B-B14F-4D97-AF65-F5344CB8AC3E}">
        <p14:creationId xmlns:p14="http://schemas.microsoft.com/office/powerpoint/2010/main" val="4217105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303754" y="1221445"/>
            <a:ext cx="4940983" cy="631003"/>
          </a:xfrm>
        </p:spPr>
        <p:txBody>
          <a:bodyPr>
            <a:noAutofit/>
          </a:bodyPr>
          <a:lstStyle/>
          <a:p>
            <a:r>
              <a:rPr lang="en-US" sz="5400" b="1" dirty="0">
                <a:solidFill>
                  <a:srgbClr val="CE0505"/>
                </a:solidFill>
                <a:latin typeface="AvantGarde Bk BT" panose="020B0402020202020204" pitchFamily="34" charset="0"/>
              </a:rPr>
              <a:t>Financial Aid </a:t>
            </a:r>
          </a:p>
          <a:p>
            <a:r>
              <a:rPr lang="en-US" sz="5400" b="1" dirty="0">
                <a:solidFill>
                  <a:srgbClr val="CE0505"/>
                </a:solidFill>
                <a:latin typeface="AvantGarde Bk BT" panose="020B0402020202020204" pitchFamily="34" charset="0"/>
              </a:rPr>
              <a:t>and </a:t>
            </a:r>
          </a:p>
          <a:p>
            <a:r>
              <a:rPr lang="en-US" sz="5400" b="1" dirty="0">
                <a:solidFill>
                  <a:srgbClr val="CE0505"/>
                </a:solidFill>
                <a:latin typeface="AvantGarde Bk BT" panose="020B0402020202020204" pitchFamily="34" charset="0"/>
              </a:rPr>
              <a:t>Scholarships</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345B747-45FB-F9FA-67AF-7EEDE7081B27}"/>
              </a:ext>
            </a:extLst>
          </p:cNvPr>
          <p:cNvPicPr>
            <a:picLocks noChangeAspect="1"/>
          </p:cNvPicPr>
          <p:nvPr/>
        </p:nvPicPr>
        <p:blipFill>
          <a:blip r:embed="rId3"/>
          <a:srcRect l="8099" r="13719"/>
          <a:stretch/>
        </p:blipFill>
        <p:spPr>
          <a:xfrm>
            <a:off x="5958468" y="164054"/>
            <a:ext cx="4719154" cy="5870986"/>
          </a:xfrm>
          <a:prstGeom prst="rect">
            <a:avLst/>
          </a:prstGeom>
          <a:ln>
            <a:noFill/>
          </a:ln>
          <a:effectLst>
            <a:softEdge rad="112500"/>
          </a:effectLst>
        </p:spPr>
      </p:pic>
      <p:sp>
        <p:nvSpPr>
          <p:cNvPr id="7" name="TextBox 6">
            <a:extLst>
              <a:ext uri="{FF2B5EF4-FFF2-40B4-BE49-F238E27FC236}">
                <a16:creationId xmlns:a16="http://schemas.microsoft.com/office/drawing/2014/main" id="{DB40EA15-68FE-48E3-50E4-69F55BE9AB14}"/>
              </a:ext>
            </a:extLst>
          </p:cNvPr>
          <p:cNvSpPr txBox="1"/>
          <p:nvPr/>
        </p:nvSpPr>
        <p:spPr>
          <a:xfrm>
            <a:off x="838200" y="4482333"/>
            <a:ext cx="4843639" cy="523220"/>
          </a:xfrm>
          <a:prstGeom prst="rect">
            <a:avLst/>
          </a:prstGeom>
          <a:noFill/>
        </p:spPr>
        <p:txBody>
          <a:bodyPr wrap="square">
            <a:spAutoFit/>
          </a:bodyPr>
          <a:lstStyle/>
          <a:p>
            <a:r>
              <a:rPr lang="en-US" sz="2800" dirty="0">
                <a:solidFill>
                  <a:srgbClr val="001848"/>
                </a:solidFill>
                <a:latin typeface="AvantGarde Bk BT" panose="020B0402020202020204" pitchFamily="34" charset="0"/>
              </a:rPr>
              <a:t>FASFA opens on October 1st.</a:t>
            </a:r>
          </a:p>
        </p:txBody>
      </p:sp>
    </p:spTree>
    <p:extLst>
      <p:ext uri="{BB962C8B-B14F-4D97-AF65-F5344CB8AC3E}">
        <p14:creationId xmlns:p14="http://schemas.microsoft.com/office/powerpoint/2010/main" val="1552490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242046" y="119097"/>
            <a:ext cx="6453352" cy="631003"/>
          </a:xfrm>
        </p:spPr>
        <p:txBody>
          <a:bodyPr>
            <a:noAutofit/>
          </a:bodyPr>
          <a:lstStyle/>
          <a:p>
            <a:pPr algn="l"/>
            <a:r>
              <a:rPr lang="en-US" sz="5400" b="1" dirty="0">
                <a:solidFill>
                  <a:srgbClr val="CE0505"/>
                </a:solidFill>
                <a:latin typeface="AvantGarde Bk BT" panose="020B0402020202020204" pitchFamily="34" charset="0"/>
              </a:rPr>
              <a:t>Tonight’s Topics:</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765CCD-48AA-7F1A-481B-AA656CE0C35C}"/>
              </a:ext>
            </a:extLst>
          </p:cNvPr>
          <p:cNvSpPr txBox="1"/>
          <p:nvPr/>
        </p:nvSpPr>
        <p:spPr>
          <a:xfrm>
            <a:off x="3674429" y="750100"/>
            <a:ext cx="9306685" cy="5878532"/>
          </a:xfrm>
          <a:prstGeom prst="rect">
            <a:avLst/>
          </a:prstGeom>
          <a:noFill/>
        </p:spPr>
        <p:txBody>
          <a:bodyPr wrap="square" rtlCol="0">
            <a:spAutoFit/>
          </a:bodyPr>
          <a:lstStyle/>
          <a:p>
            <a:pPr marL="571500" indent="-571500">
              <a:buFont typeface="Arial" panose="020B0604020202020204" pitchFamily="34" charset="0"/>
              <a:buChar char="•"/>
            </a:pPr>
            <a:r>
              <a:rPr lang="en-US" sz="4800" dirty="0">
                <a:solidFill>
                  <a:schemeClr val="bg2"/>
                </a:solidFill>
                <a:latin typeface="AvantGarde Bk BT" panose="020B0402020202020204"/>
              </a:rPr>
              <a:t>Academic Planning</a:t>
            </a:r>
          </a:p>
          <a:p>
            <a:pPr marL="571500" indent="-571500">
              <a:buFont typeface="Arial" panose="020B0604020202020204" pitchFamily="34" charset="0"/>
              <a:buChar char="•"/>
            </a:pPr>
            <a:r>
              <a:rPr lang="en-US" sz="4800" dirty="0">
                <a:solidFill>
                  <a:schemeClr val="bg2"/>
                </a:solidFill>
                <a:latin typeface="AvantGarde Bk BT" panose="020B0402020202020204"/>
              </a:rPr>
              <a:t>Post-Graduation Options</a:t>
            </a:r>
          </a:p>
          <a:p>
            <a:pPr marL="571500" indent="-571500">
              <a:buFont typeface="Arial" panose="020B0604020202020204" pitchFamily="34" charset="0"/>
              <a:buChar char="•"/>
            </a:pPr>
            <a:r>
              <a:rPr lang="en-US" sz="4800" dirty="0">
                <a:solidFill>
                  <a:schemeClr val="bg2"/>
                </a:solidFill>
                <a:latin typeface="AvantGarde Bk BT" panose="020B0402020202020204"/>
              </a:rPr>
              <a:t>College Applications</a:t>
            </a:r>
          </a:p>
          <a:p>
            <a:pPr marL="571500" indent="-571500">
              <a:buFont typeface="Arial" panose="020B0604020202020204" pitchFamily="34" charset="0"/>
              <a:buChar char="•"/>
            </a:pPr>
            <a:r>
              <a:rPr lang="en-US" sz="4800" dirty="0">
                <a:solidFill>
                  <a:schemeClr val="bg2"/>
                </a:solidFill>
                <a:latin typeface="AvantGarde Bk BT" panose="020B0402020202020204"/>
              </a:rPr>
              <a:t>College Tours</a:t>
            </a:r>
          </a:p>
          <a:p>
            <a:pPr marL="571500" indent="-571500">
              <a:buFont typeface="Arial" panose="020B0604020202020204" pitchFamily="34" charset="0"/>
              <a:buChar char="•"/>
            </a:pPr>
            <a:r>
              <a:rPr lang="en-US" sz="4800" dirty="0">
                <a:solidFill>
                  <a:schemeClr val="bg2"/>
                </a:solidFill>
                <a:latin typeface="AvantGarde Bk BT" panose="020B0402020202020204"/>
              </a:rPr>
              <a:t>Financial Aid and Scholarships</a:t>
            </a:r>
          </a:p>
          <a:p>
            <a:pPr marL="571500" indent="-571500">
              <a:buFont typeface="Arial" panose="020B0604020202020204" pitchFamily="34" charset="0"/>
              <a:buChar char="•"/>
            </a:pPr>
            <a:r>
              <a:rPr lang="en-US" sz="4800" dirty="0">
                <a:solidFill>
                  <a:schemeClr val="bg2"/>
                </a:solidFill>
                <a:latin typeface="AvantGarde Bk BT" panose="020B0402020202020204"/>
              </a:rPr>
              <a:t>Emotional and Social Support</a:t>
            </a:r>
          </a:p>
          <a:p>
            <a:pPr marL="571500" indent="-571500">
              <a:buFont typeface="Arial" panose="020B0604020202020204" pitchFamily="34" charset="0"/>
              <a:buChar char="•"/>
            </a:pPr>
            <a:r>
              <a:rPr lang="en-US" sz="4800" dirty="0">
                <a:solidFill>
                  <a:schemeClr val="bg2"/>
                </a:solidFill>
                <a:latin typeface="AvantGarde Bk BT" panose="020B0402020202020204"/>
              </a:rPr>
              <a:t>Senior Events</a:t>
            </a:r>
          </a:p>
          <a:p>
            <a:pPr marL="571500" indent="-571500">
              <a:buFont typeface="Arial" panose="020B0604020202020204" pitchFamily="34" charset="0"/>
              <a:buChar char="•"/>
            </a:pPr>
            <a:endParaRPr lang="en-US" sz="4000" dirty="0">
              <a:solidFill>
                <a:schemeClr val="bg2"/>
              </a:solidFill>
            </a:endParaRPr>
          </a:p>
        </p:txBody>
      </p:sp>
    </p:spTree>
    <p:extLst>
      <p:ext uri="{BB962C8B-B14F-4D97-AF65-F5344CB8AC3E}">
        <p14:creationId xmlns:p14="http://schemas.microsoft.com/office/powerpoint/2010/main" val="3894806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1634504" y="864665"/>
            <a:ext cx="8128364" cy="631003"/>
          </a:xfrm>
        </p:spPr>
        <p:txBody>
          <a:bodyPr>
            <a:noAutofit/>
          </a:bodyPr>
          <a:lstStyle/>
          <a:p>
            <a:r>
              <a:rPr lang="en-US" sz="5400" b="1" dirty="0">
                <a:solidFill>
                  <a:srgbClr val="CE0505"/>
                </a:solidFill>
                <a:latin typeface="AvantGarde Bk BT" panose="020B0402020202020204" pitchFamily="34" charset="0"/>
              </a:rPr>
              <a:t>Emotional </a:t>
            </a:r>
          </a:p>
          <a:p>
            <a:r>
              <a:rPr lang="en-US" sz="5400" b="1" dirty="0">
                <a:solidFill>
                  <a:srgbClr val="CE0505"/>
                </a:solidFill>
                <a:latin typeface="AvantGarde Bk BT" panose="020B0402020202020204" pitchFamily="34" charset="0"/>
              </a:rPr>
              <a:t>and </a:t>
            </a:r>
          </a:p>
          <a:p>
            <a:r>
              <a:rPr lang="en-US" sz="5400" b="1" dirty="0">
                <a:solidFill>
                  <a:srgbClr val="CE0505"/>
                </a:solidFill>
                <a:latin typeface="AvantGarde Bk BT" panose="020B0402020202020204" pitchFamily="34" charset="0"/>
              </a:rPr>
              <a:t>Social Support</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3E47F05-5B5D-1773-15F9-72C3C15FC960}"/>
              </a:ext>
            </a:extLst>
          </p:cNvPr>
          <p:cNvPicPr>
            <a:picLocks noChangeAspect="1"/>
          </p:cNvPicPr>
          <p:nvPr/>
        </p:nvPicPr>
        <p:blipFill>
          <a:blip r:embed="rId3"/>
          <a:srcRect t="16000" b="62942"/>
          <a:stretch/>
        </p:blipFill>
        <p:spPr>
          <a:xfrm>
            <a:off x="4873166" y="351821"/>
            <a:ext cx="6942364" cy="3178329"/>
          </a:xfrm>
          <a:prstGeom prst="rect">
            <a:avLst/>
          </a:prstGeom>
          <a:ln>
            <a:noFill/>
          </a:ln>
          <a:effectLst>
            <a:softEdge rad="112500"/>
          </a:effectLst>
        </p:spPr>
      </p:pic>
      <p:sp>
        <p:nvSpPr>
          <p:cNvPr id="8" name="TextBox 7">
            <a:extLst>
              <a:ext uri="{FF2B5EF4-FFF2-40B4-BE49-F238E27FC236}">
                <a16:creationId xmlns:a16="http://schemas.microsoft.com/office/drawing/2014/main" id="{A8381157-E231-B1E5-F551-52639A46970C}"/>
              </a:ext>
            </a:extLst>
          </p:cNvPr>
          <p:cNvSpPr txBox="1"/>
          <p:nvPr/>
        </p:nvSpPr>
        <p:spPr>
          <a:xfrm>
            <a:off x="2711298" y="3582398"/>
            <a:ext cx="7565124" cy="2616101"/>
          </a:xfrm>
          <a:prstGeom prst="rect">
            <a:avLst/>
          </a:prstGeom>
          <a:noFill/>
        </p:spPr>
        <p:txBody>
          <a:bodyPr wrap="square">
            <a:spAutoFit/>
          </a:bodyPr>
          <a:lstStyle/>
          <a:p>
            <a:r>
              <a:rPr lang="en-US" sz="2000" b="1" dirty="0">
                <a:solidFill>
                  <a:srgbClr val="001848"/>
                </a:solidFill>
                <a:latin typeface="AvantGarde Bk BT" panose="020B0402020202020204" pitchFamily="34" charset="0"/>
              </a:rPr>
              <a:t>Senior year can be stressful. Ways to avoid “senioritis” are as follows:</a:t>
            </a:r>
          </a:p>
          <a:p>
            <a:endParaRPr lang="en-US" dirty="0">
              <a:solidFill>
                <a:srgbClr val="001848"/>
              </a:solidFill>
              <a:latin typeface="AvantGarde Bk BT" panose="020B0402020202020204" pitchFamily="34" charset="0"/>
            </a:endParaRPr>
          </a:p>
          <a:p>
            <a:r>
              <a:rPr lang="en-US" dirty="0">
                <a:solidFill>
                  <a:srgbClr val="001848"/>
                </a:solidFill>
                <a:latin typeface="AvantGarde Bk BT" panose="020B0402020202020204" pitchFamily="34" charset="0"/>
              </a:rPr>
              <a:t>Use the reward system. Students should promise themselves small rewards. </a:t>
            </a:r>
          </a:p>
          <a:p>
            <a:r>
              <a:rPr lang="en-US" dirty="0">
                <a:solidFill>
                  <a:srgbClr val="001848"/>
                </a:solidFill>
                <a:latin typeface="AvantGarde Bk BT" panose="020B0402020202020204" pitchFamily="34" charset="0"/>
              </a:rPr>
              <a:t>	Finish a math assignment? Watch an episode of your favorite show.</a:t>
            </a:r>
          </a:p>
          <a:p>
            <a:r>
              <a:rPr lang="en-US" dirty="0">
                <a:solidFill>
                  <a:srgbClr val="001848"/>
                </a:solidFill>
                <a:latin typeface="AvantGarde Bk BT" panose="020B0402020202020204" pitchFamily="34" charset="0"/>
              </a:rPr>
              <a:t>Limit distractions. Use tools like Focus apps (Freedom, Forest, or Cold Turkey). </a:t>
            </a:r>
          </a:p>
          <a:p>
            <a:r>
              <a:rPr lang="en-US" dirty="0">
                <a:solidFill>
                  <a:srgbClr val="001848"/>
                </a:solidFill>
                <a:latin typeface="AvantGarde Bk BT" panose="020B0402020202020204" pitchFamily="34" charset="0"/>
              </a:rPr>
              <a:t>	These help manage distractions by blocking websites and other apps.</a:t>
            </a:r>
          </a:p>
          <a:p>
            <a:r>
              <a:rPr lang="en-US" dirty="0">
                <a:solidFill>
                  <a:srgbClr val="001848"/>
                </a:solidFill>
                <a:latin typeface="AvantGarde Bk BT" panose="020B0402020202020204" pitchFamily="34" charset="0"/>
              </a:rPr>
              <a:t>Keep a visual countdown. Mark off days until a big project or a test. </a:t>
            </a:r>
          </a:p>
          <a:p>
            <a:r>
              <a:rPr lang="en-US" dirty="0">
                <a:solidFill>
                  <a:srgbClr val="001848"/>
                </a:solidFill>
                <a:latin typeface="AvantGarde Bk BT" panose="020B0402020202020204" pitchFamily="34" charset="0"/>
              </a:rPr>
              <a:t>	Seeing the end can keep students from drifting.</a:t>
            </a:r>
          </a:p>
          <a:p>
            <a:endParaRPr lang="en-US" dirty="0">
              <a:solidFill>
                <a:srgbClr val="001848"/>
              </a:solidFill>
              <a:latin typeface="AvantGarde Bk BT" panose="020B0402020202020204" pitchFamily="34" charset="0"/>
            </a:endParaRPr>
          </a:p>
        </p:txBody>
      </p:sp>
    </p:spTree>
    <p:extLst>
      <p:ext uri="{BB962C8B-B14F-4D97-AF65-F5344CB8AC3E}">
        <p14:creationId xmlns:p14="http://schemas.microsoft.com/office/powerpoint/2010/main" val="3575410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303754" y="370107"/>
            <a:ext cx="8128364" cy="631003"/>
          </a:xfrm>
        </p:spPr>
        <p:txBody>
          <a:bodyPr>
            <a:noAutofit/>
          </a:bodyPr>
          <a:lstStyle/>
          <a:p>
            <a:pPr algn="l"/>
            <a:r>
              <a:rPr lang="en-US" sz="5400" b="1" dirty="0">
                <a:solidFill>
                  <a:srgbClr val="CE0505"/>
                </a:solidFill>
                <a:latin typeface="AvantGarde Bk BT" panose="020B0402020202020204" pitchFamily="34" charset="0"/>
              </a:rPr>
              <a:t>Save the Dates:</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8" name="Subtitle 2">
            <a:extLst>
              <a:ext uri="{FF2B5EF4-FFF2-40B4-BE49-F238E27FC236}">
                <a16:creationId xmlns:a16="http://schemas.microsoft.com/office/drawing/2014/main" id="{DF21375B-E8B5-0ECD-1963-AD2120277E23}"/>
              </a:ext>
            </a:extLst>
          </p:cNvPr>
          <p:cNvSpPr txBox="1">
            <a:spLocks/>
          </p:cNvSpPr>
          <p:nvPr/>
        </p:nvSpPr>
        <p:spPr>
          <a:xfrm>
            <a:off x="0" y="1517255"/>
            <a:ext cx="12192000" cy="28956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August 8 – Parking Lot Party – 2:30 PM</a:t>
            </a:r>
          </a:p>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August 28 – Open House – 6 PM</a:t>
            </a:r>
          </a:p>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September 9 - National College Fair - Baton Rouge​​ at the Raising Cane's River Center​</a:t>
            </a:r>
          </a:p>
          <a:p>
            <a:pPr algn="l"/>
            <a:r>
              <a:rPr lang="en-US" sz="4800" dirty="0">
                <a:solidFill>
                  <a:srgbClr val="001848"/>
                </a:solidFill>
                <a:latin typeface="AvantGarde Bk BT" panose="020B0402020202020204" pitchFamily="34" charset="0"/>
              </a:rPr>
              <a:t>	https://www.nacacattend.org/25batonrouge​</a:t>
            </a:r>
          </a:p>
          <a:p>
            <a:pPr marL="457200" indent="-457200" algn="l">
              <a:buFont typeface="Arial" panose="020B0604020202020204" pitchFamily="34" charset="0"/>
              <a:buChar char="•"/>
            </a:pPr>
            <a:r>
              <a:rPr lang="en-US" sz="4800" dirty="0">
                <a:solidFill>
                  <a:srgbClr val="001848"/>
                </a:solidFill>
                <a:latin typeface="AvantGarde Bk BT" panose="020B0402020202020204" pitchFamily="34" charset="0"/>
              </a:rPr>
              <a:t>September 17 – College &amp; Career Fair – 6 PM</a:t>
            </a:r>
          </a:p>
          <a:p>
            <a:pPr marL="457200" indent="-457200" algn="l">
              <a:buFont typeface="Arial" panose="020B0604020202020204" pitchFamily="34" charset="0"/>
              <a:buChar char="•"/>
            </a:pPr>
            <a:endParaRPr lang="en-US" sz="4800" dirty="0">
              <a:solidFill>
                <a:srgbClr val="001848"/>
              </a:solidFill>
              <a:latin typeface="AvantGarde Bk BT" panose="020B0402020202020204" pitchFamily="34" charset="0"/>
            </a:endParaRPr>
          </a:p>
          <a:p>
            <a:pPr marL="457200" indent="-457200" algn="l">
              <a:buFont typeface="Arial" panose="020B0604020202020204" pitchFamily="34" charset="0"/>
              <a:buChar char="•"/>
            </a:pPr>
            <a:endParaRPr lang="en-US" sz="4800" dirty="0">
              <a:solidFill>
                <a:srgbClr val="001848"/>
              </a:solidFill>
              <a:latin typeface="AvantGarde Bk BT" panose="020B0402020202020204" pitchFamily="34" charset="0"/>
            </a:endParaRP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921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68BDE44-4C52-30DD-17CD-14294CAA3D9F}"/>
              </a:ext>
            </a:extLst>
          </p:cNvPr>
          <p:cNvPicPr>
            <a:picLocks noChangeAspect="1"/>
          </p:cNvPicPr>
          <p:nvPr/>
        </p:nvPicPr>
        <p:blipFill>
          <a:blip r:embed="rId2"/>
          <a:srcRect l="56089" t="31356" r="4187" b="58989"/>
          <a:stretch/>
        </p:blipFill>
        <p:spPr>
          <a:xfrm>
            <a:off x="643233" y="845032"/>
            <a:ext cx="11013875" cy="1784656"/>
          </a:xfrm>
          <a:prstGeom prst="rect">
            <a:avLst/>
          </a:prstGeom>
        </p:spPr>
      </p:pic>
      <p:sp>
        <p:nvSpPr>
          <p:cNvPr id="3" name="TextBox 2">
            <a:extLst>
              <a:ext uri="{FF2B5EF4-FFF2-40B4-BE49-F238E27FC236}">
                <a16:creationId xmlns:a16="http://schemas.microsoft.com/office/drawing/2014/main" id="{77176CBD-E551-A772-8F78-C6F06DCD6940}"/>
              </a:ext>
            </a:extLst>
          </p:cNvPr>
          <p:cNvSpPr txBox="1"/>
          <p:nvPr/>
        </p:nvSpPr>
        <p:spPr>
          <a:xfrm>
            <a:off x="1867988" y="2661220"/>
            <a:ext cx="7955280" cy="1323439"/>
          </a:xfrm>
          <a:prstGeom prst="rect">
            <a:avLst/>
          </a:prstGeom>
          <a:noFill/>
        </p:spPr>
        <p:txBody>
          <a:bodyPr wrap="square" rtlCol="0">
            <a:spAutoFit/>
          </a:bodyPr>
          <a:lstStyle/>
          <a:p>
            <a:pPr algn="ctr"/>
            <a:r>
              <a:rPr lang="en-US" sz="8000" b="1" dirty="0">
                <a:solidFill>
                  <a:srgbClr val="FF0000"/>
                </a:solidFill>
              </a:rPr>
              <a:t>May 20, 2026</a:t>
            </a:r>
          </a:p>
        </p:txBody>
      </p:sp>
    </p:spTree>
    <p:extLst>
      <p:ext uri="{BB962C8B-B14F-4D97-AF65-F5344CB8AC3E}">
        <p14:creationId xmlns:p14="http://schemas.microsoft.com/office/powerpoint/2010/main" val="45065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FD513E7-988C-1B6E-AD22-CC8D4BFC7EDD}"/>
              </a:ext>
            </a:extLst>
          </p:cNvPr>
          <p:cNvPicPr>
            <a:picLocks noChangeAspect="1"/>
          </p:cNvPicPr>
          <p:nvPr/>
        </p:nvPicPr>
        <p:blipFill>
          <a:blip r:embed="rId2"/>
          <a:stretch>
            <a:fillRect/>
          </a:stretch>
        </p:blipFill>
        <p:spPr>
          <a:xfrm>
            <a:off x="8317898" y="1815736"/>
            <a:ext cx="3674785" cy="2888189"/>
          </a:xfrm>
          <a:prstGeom prst="rect">
            <a:avLst/>
          </a:prstGeom>
        </p:spPr>
      </p:pic>
      <p:sp>
        <p:nvSpPr>
          <p:cNvPr id="3" name="TextBox 2">
            <a:extLst>
              <a:ext uri="{FF2B5EF4-FFF2-40B4-BE49-F238E27FC236}">
                <a16:creationId xmlns:a16="http://schemas.microsoft.com/office/drawing/2014/main" id="{A49928ED-2B2A-7E47-12A7-1B6E56584219}"/>
              </a:ext>
            </a:extLst>
          </p:cNvPr>
          <p:cNvSpPr txBox="1"/>
          <p:nvPr/>
        </p:nvSpPr>
        <p:spPr>
          <a:xfrm>
            <a:off x="260412" y="418780"/>
            <a:ext cx="11522285" cy="6894195"/>
          </a:xfrm>
          <a:prstGeom prst="rect">
            <a:avLst/>
          </a:prstGeom>
          <a:noFill/>
        </p:spPr>
        <p:txBody>
          <a:bodyPr wrap="square" rtlCol="0">
            <a:spAutoFit/>
          </a:bodyPr>
          <a:lstStyle/>
          <a:p>
            <a:r>
              <a:rPr lang="en-US" sz="4800" dirty="0" err="1">
                <a:solidFill>
                  <a:srgbClr val="001848"/>
                </a:solidFill>
              </a:rPr>
              <a:t>Mico</a:t>
            </a:r>
            <a:r>
              <a:rPr lang="en-US" sz="4800" dirty="0">
                <a:solidFill>
                  <a:srgbClr val="001848"/>
                </a:solidFill>
              </a:rPr>
              <a:t> Cooper, Senior Counselor</a:t>
            </a:r>
          </a:p>
          <a:p>
            <a:r>
              <a:rPr lang="en-US" sz="4800" dirty="0">
                <a:solidFill>
                  <a:srgbClr val="001848"/>
                </a:solidFill>
                <a:hlinkClick r:id="rId3"/>
              </a:rPr>
              <a:t>Mico.Cooper@zacharyschools.org</a:t>
            </a:r>
            <a:endParaRPr lang="en-US" sz="4800" dirty="0">
              <a:solidFill>
                <a:srgbClr val="001848"/>
              </a:solidFill>
            </a:endParaRPr>
          </a:p>
          <a:p>
            <a:endParaRPr lang="en-US" sz="2000" dirty="0">
              <a:solidFill>
                <a:srgbClr val="001848"/>
              </a:solidFill>
            </a:endParaRPr>
          </a:p>
          <a:p>
            <a:endParaRPr lang="en-US" sz="2000" dirty="0">
              <a:solidFill>
                <a:srgbClr val="001848"/>
              </a:solidFill>
            </a:endParaRPr>
          </a:p>
          <a:p>
            <a:r>
              <a:rPr lang="en-US" sz="4800" dirty="0">
                <a:solidFill>
                  <a:srgbClr val="001848"/>
                </a:solidFill>
              </a:rPr>
              <a:t>Erica Henry, Assistant Principal</a:t>
            </a:r>
          </a:p>
          <a:p>
            <a:r>
              <a:rPr lang="en-US" sz="4800" dirty="0">
                <a:solidFill>
                  <a:srgbClr val="001848"/>
                </a:solidFill>
                <a:hlinkClick r:id="rId4"/>
              </a:rPr>
              <a:t>Erica.Henry@zacharyschools.org</a:t>
            </a:r>
            <a:endParaRPr lang="en-US" sz="4800" dirty="0">
              <a:solidFill>
                <a:srgbClr val="001848"/>
              </a:solidFill>
            </a:endParaRPr>
          </a:p>
          <a:p>
            <a:endParaRPr lang="en-US" sz="4800" dirty="0">
              <a:solidFill>
                <a:srgbClr val="001848"/>
              </a:solidFill>
            </a:endParaRPr>
          </a:p>
          <a:p>
            <a:r>
              <a:rPr lang="en-US" sz="4800" dirty="0">
                <a:solidFill>
                  <a:srgbClr val="001848"/>
                </a:solidFill>
              </a:rPr>
              <a:t>Lindsey Spence, Principal</a:t>
            </a:r>
          </a:p>
          <a:p>
            <a:r>
              <a:rPr lang="en-US" sz="4800" dirty="0">
                <a:solidFill>
                  <a:srgbClr val="001848"/>
                </a:solidFill>
                <a:hlinkClick r:id="rId5"/>
              </a:rPr>
              <a:t>Lindsey.Spence@zacharyschools.org</a:t>
            </a:r>
            <a:endParaRPr lang="en-US" sz="4800" dirty="0">
              <a:solidFill>
                <a:srgbClr val="001848"/>
              </a:solidFill>
            </a:endParaRPr>
          </a:p>
          <a:p>
            <a:endParaRPr lang="en-US" sz="4800" dirty="0">
              <a:solidFill>
                <a:srgbClr val="001848"/>
              </a:solidFill>
            </a:endParaRPr>
          </a:p>
          <a:p>
            <a:endParaRPr lang="en-US" dirty="0">
              <a:solidFill>
                <a:srgbClr val="001848"/>
              </a:solidFill>
            </a:endParaRPr>
          </a:p>
        </p:txBody>
      </p:sp>
    </p:spTree>
    <p:extLst>
      <p:ext uri="{BB962C8B-B14F-4D97-AF65-F5344CB8AC3E}">
        <p14:creationId xmlns:p14="http://schemas.microsoft.com/office/powerpoint/2010/main" val="71758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63A1632-5681-6D94-1F17-154E8F48AAAF}"/>
              </a:ext>
            </a:extLst>
          </p:cNvPr>
          <p:cNvPicPr>
            <a:picLocks noChangeAspect="1"/>
          </p:cNvPicPr>
          <p:nvPr/>
        </p:nvPicPr>
        <p:blipFill>
          <a:blip r:embed="rId2"/>
          <a:srcRect t="22541" b="13338"/>
          <a:stretch/>
        </p:blipFill>
        <p:spPr>
          <a:xfrm>
            <a:off x="5527015" y="2894039"/>
            <a:ext cx="4996126" cy="3203553"/>
          </a:xfrm>
          <a:prstGeom prst="rect">
            <a:avLst/>
          </a:prstGeom>
          <a:ln>
            <a:noFill/>
          </a:ln>
          <a:effectLst>
            <a:softEdge rad="112500"/>
          </a:effectLst>
        </p:spPr>
      </p:pic>
      <p:pic>
        <p:nvPicPr>
          <p:cNvPr id="12" name="Picture 11">
            <a:extLst>
              <a:ext uri="{FF2B5EF4-FFF2-40B4-BE49-F238E27FC236}">
                <a16:creationId xmlns:a16="http://schemas.microsoft.com/office/drawing/2014/main" id="{A8EAAD8E-200E-2C58-5862-5D2C9DCF2951}"/>
              </a:ext>
            </a:extLst>
          </p:cNvPr>
          <p:cNvPicPr>
            <a:picLocks noChangeAspect="1"/>
          </p:cNvPicPr>
          <p:nvPr/>
        </p:nvPicPr>
        <p:blipFill>
          <a:blip r:embed="rId3"/>
          <a:stretch>
            <a:fillRect/>
          </a:stretch>
        </p:blipFill>
        <p:spPr>
          <a:xfrm rot="20431111">
            <a:off x="1593812" y="3168039"/>
            <a:ext cx="4065044" cy="2071360"/>
          </a:xfrm>
          <a:prstGeom prst="rect">
            <a:avLst/>
          </a:prstGeom>
        </p:spPr>
      </p:pic>
      <p:pic>
        <p:nvPicPr>
          <p:cNvPr id="13" name="Picture 12">
            <a:extLst>
              <a:ext uri="{FF2B5EF4-FFF2-40B4-BE49-F238E27FC236}">
                <a16:creationId xmlns:a16="http://schemas.microsoft.com/office/drawing/2014/main" id="{345C0498-30A8-2FB2-09F7-B117E8EBC91D}"/>
              </a:ext>
            </a:extLst>
          </p:cNvPr>
          <p:cNvPicPr>
            <a:picLocks noChangeAspect="1"/>
          </p:cNvPicPr>
          <p:nvPr/>
        </p:nvPicPr>
        <p:blipFill>
          <a:blip r:embed="rId4"/>
          <a:stretch>
            <a:fillRect/>
          </a:stretch>
        </p:blipFill>
        <p:spPr>
          <a:xfrm>
            <a:off x="691330" y="88207"/>
            <a:ext cx="10809339" cy="2306769"/>
          </a:xfrm>
          <a:prstGeom prst="rect">
            <a:avLst/>
          </a:prstGeom>
        </p:spPr>
      </p:pic>
    </p:spTree>
    <p:extLst>
      <p:ext uri="{BB962C8B-B14F-4D97-AF65-F5344CB8AC3E}">
        <p14:creationId xmlns:p14="http://schemas.microsoft.com/office/powerpoint/2010/main" val="2548409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303753" y="370107"/>
            <a:ext cx="10108815" cy="631003"/>
          </a:xfrm>
        </p:spPr>
        <p:txBody>
          <a:bodyPr>
            <a:noAutofit/>
          </a:bodyPr>
          <a:lstStyle/>
          <a:p>
            <a:pPr algn="l"/>
            <a:r>
              <a:rPr lang="en-US" sz="5400" b="1" dirty="0">
                <a:solidFill>
                  <a:srgbClr val="CE0505"/>
                </a:solidFill>
                <a:latin typeface="AvantGarde Bk BT" panose="020B0402020202020204" pitchFamily="34" charset="0"/>
              </a:rPr>
              <a:t>Louisiana High School Diplomas:</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8" name="Subtitle 2">
            <a:extLst>
              <a:ext uri="{FF2B5EF4-FFF2-40B4-BE49-F238E27FC236}">
                <a16:creationId xmlns:a16="http://schemas.microsoft.com/office/drawing/2014/main" id="{DF21375B-E8B5-0ECD-1963-AD2120277E23}"/>
              </a:ext>
            </a:extLst>
          </p:cNvPr>
          <p:cNvSpPr txBox="1">
            <a:spLocks/>
          </p:cNvSpPr>
          <p:nvPr/>
        </p:nvSpPr>
        <p:spPr>
          <a:xfrm>
            <a:off x="728662" y="1559820"/>
            <a:ext cx="10034751" cy="34660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ü"/>
            </a:pPr>
            <a:r>
              <a:rPr lang="en-US" sz="4800" dirty="0">
                <a:solidFill>
                  <a:srgbClr val="001848"/>
                </a:solidFill>
                <a:latin typeface="AvantGarde Bk BT" panose="020B0402020202020204" pitchFamily="34" charset="0"/>
              </a:rPr>
              <a:t>TOPS University is for students pursuing a four-year degree program.</a:t>
            </a:r>
          </a:p>
          <a:p>
            <a:pPr marL="457200" indent="-457200" algn="l">
              <a:buFont typeface="Wingdings" panose="05000000000000000000" pitchFamily="2" charset="2"/>
              <a:buChar char="ü"/>
            </a:pPr>
            <a:endParaRPr lang="en-US" sz="4800" dirty="0">
              <a:solidFill>
                <a:srgbClr val="001848"/>
              </a:solidFill>
              <a:latin typeface="AvantGarde Bk BT" panose="020B0402020202020204" pitchFamily="34" charset="0"/>
            </a:endParaRPr>
          </a:p>
          <a:p>
            <a:pPr marL="457200" indent="-457200" algn="l">
              <a:buFont typeface="Wingdings" panose="05000000000000000000" pitchFamily="2" charset="2"/>
              <a:buChar char="ü"/>
            </a:pPr>
            <a:r>
              <a:rPr lang="en-US" sz="4800" dirty="0">
                <a:solidFill>
                  <a:srgbClr val="001848"/>
                </a:solidFill>
                <a:latin typeface="AvantGarde Bk BT" panose="020B0402020202020204" pitchFamily="34" charset="0"/>
              </a:rPr>
              <a:t>TOPS Tech Jump Start is for students pursuing community college, technical college, or the workforce.</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583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8DA81BF-9E3F-F3EA-CD03-87E3B38AEE6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166B445-7600-D7D0-C775-33B0A9227873}"/>
              </a:ext>
            </a:extLst>
          </p:cNvPr>
          <p:cNvSpPr>
            <a:spLocks noGrp="1"/>
          </p:cNvSpPr>
          <p:nvPr>
            <p:ph type="subTitle" idx="1"/>
          </p:nvPr>
        </p:nvSpPr>
        <p:spPr>
          <a:xfrm>
            <a:off x="303753" y="370107"/>
            <a:ext cx="10108815" cy="631003"/>
          </a:xfrm>
        </p:spPr>
        <p:txBody>
          <a:bodyPr>
            <a:noAutofit/>
          </a:bodyPr>
          <a:lstStyle/>
          <a:p>
            <a:pPr algn="l"/>
            <a:r>
              <a:rPr lang="en-US" sz="5400" b="1" dirty="0">
                <a:solidFill>
                  <a:srgbClr val="CE0505"/>
                </a:solidFill>
                <a:latin typeface="AvantGarde Bk BT" panose="020B0402020202020204" pitchFamily="34" charset="0"/>
              </a:rPr>
              <a:t>Louisiana High School Diplomas:</a:t>
            </a:r>
          </a:p>
        </p:txBody>
      </p:sp>
      <p:sp>
        <p:nvSpPr>
          <p:cNvPr id="4" name="Rectangle 3">
            <a:extLst>
              <a:ext uri="{FF2B5EF4-FFF2-40B4-BE49-F238E27FC236}">
                <a16:creationId xmlns:a16="http://schemas.microsoft.com/office/drawing/2014/main" id="{5D58096F-A780-6F11-7DE7-5DA589D89B2A}"/>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2510E36-E169-6512-F1C0-064947F216D0}"/>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8" name="Subtitle 2">
            <a:extLst>
              <a:ext uri="{FF2B5EF4-FFF2-40B4-BE49-F238E27FC236}">
                <a16:creationId xmlns:a16="http://schemas.microsoft.com/office/drawing/2014/main" id="{E986148B-A393-6F72-733A-9B9A6F359071}"/>
              </a:ext>
            </a:extLst>
          </p:cNvPr>
          <p:cNvSpPr txBox="1">
            <a:spLocks/>
          </p:cNvSpPr>
          <p:nvPr/>
        </p:nvSpPr>
        <p:spPr>
          <a:xfrm>
            <a:off x="728662" y="1559820"/>
            <a:ext cx="10034751" cy="34660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ü"/>
            </a:pPr>
            <a:r>
              <a:rPr lang="en-US" sz="4800" dirty="0">
                <a:solidFill>
                  <a:srgbClr val="001848"/>
                </a:solidFill>
                <a:latin typeface="AvantGarde Bk BT" panose="020B0402020202020204" pitchFamily="34" charset="0"/>
              </a:rPr>
              <a:t>In 9th and 10th grade, students took essentially the same course, regardless of their pathway. At the end of 10th grade, students declared a diploma path.</a:t>
            </a:r>
          </a:p>
        </p:txBody>
      </p:sp>
      <p:sp>
        <p:nvSpPr>
          <p:cNvPr id="5" name="Rectangle 4">
            <a:extLst>
              <a:ext uri="{FF2B5EF4-FFF2-40B4-BE49-F238E27FC236}">
                <a16:creationId xmlns:a16="http://schemas.microsoft.com/office/drawing/2014/main" id="{CD86283A-82B8-3D45-F96F-A35F25975870}"/>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7BEAF6-66EA-C7C6-B045-1EF60780A0F2}"/>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079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246924" y="120193"/>
            <a:ext cx="7500843" cy="631003"/>
          </a:xfrm>
        </p:spPr>
        <p:txBody>
          <a:bodyPr>
            <a:noAutofit/>
          </a:bodyPr>
          <a:lstStyle/>
          <a:p>
            <a:pPr algn="l"/>
            <a:r>
              <a:rPr lang="en-US" sz="5400" b="1" dirty="0">
                <a:solidFill>
                  <a:srgbClr val="CE0505"/>
                </a:solidFill>
                <a:latin typeface="AvantGarde Bk BT" panose="020B0402020202020204" pitchFamily="34" charset="0"/>
              </a:rPr>
              <a:t>Diploma Requirements:</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F0716-9152-FE25-4767-A47F2D5E1251}"/>
              </a:ext>
            </a:extLst>
          </p:cNvPr>
          <p:cNvPicPr>
            <a:picLocks noChangeAspect="1"/>
          </p:cNvPicPr>
          <p:nvPr/>
        </p:nvPicPr>
        <p:blipFill>
          <a:blip r:embed="rId2"/>
          <a:srcRect l="7962" t="29765" r="8477" b="10076"/>
          <a:stretch/>
        </p:blipFill>
        <p:spPr>
          <a:xfrm>
            <a:off x="1222568" y="972355"/>
            <a:ext cx="10085083" cy="5031905"/>
          </a:xfrm>
          <a:prstGeom prst="rect">
            <a:avLst/>
          </a:prstGeom>
        </p:spPr>
      </p:pic>
    </p:spTree>
    <p:extLst>
      <p:ext uri="{BB962C8B-B14F-4D97-AF65-F5344CB8AC3E}">
        <p14:creationId xmlns:p14="http://schemas.microsoft.com/office/powerpoint/2010/main" val="1485377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303753" y="370107"/>
            <a:ext cx="8885323" cy="631003"/>
          </a:xfrm>
        </p:spPr>
        <p:txBody>
          <a:bodyPr>
            <a:noAutofit/>
          </a:bodyPr>
          <a:lstStyle/>
          <a:p>
            <a:pPr algn="l"/>
            <a:r>
              <a:rPr lang="en-US" sz="6000" b="1" dirty="0">
                <a:solidFill>
                  <a:srgbClr val="CE0505"/>
                </a:solidFill>
                <a:latin typeface="AvantGarde Bk BT" panose="020B0402020202020204" pitchFamily="34" charset="0"/>
              </a:rPr>
              <a:t>Grade Level Classification:</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8" name="Subtitle 2">
            <a:extLst>
              <a:ext uri="{FF2B5EF4-FFF2-40B4-BE49-F238E27FC236}">
                <a16:creationId xmlns:a16="http://schemas.microsoft.com/office/drawing/2014/main" id="{DF21375B-E8B5-0ECD-1963-AD2120277E23}"/>
              </a:ext>
            </a:extLst>
          </p:cNvPr>
          <p:cNvSpPr txBox="1">
            <a:spLocks/>
          </p:cNvSpPr>
          <p:nvPr/>
        </p:nvSpPr>
        <p:spPr>
          <a:xfrm>
            <a:off x="1870989" y="1589127"/>
            <a:ext cx="10034751" cy="28956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400" dirty="0">
                <a:solidFill>
                  <a:srgbClr val="001848"/>
                </a:solidFill>
                <a:latin typeface="AvantGarde Bk BT" panose="020B0402020202020204" pitchFamily="34" charset="0"/>
              </a:rPr>
              <a:t>9</a:t>
            </a:r>
            <a:r>
              <a:rPr lang="en-US" sz="5400" baseline="30000" dirty="0">
                <a:solidFill>
                  <a:srgbClr val="001848"/>
                </a:solidFill>
                <a:latin typeface="AvantGarde Bk BT" panose="020B0402020202020204" pitchFamily="34" charset="0"/>
              </a:rPr>
              <a:t>th</a:t>
            </a:r>
            <a:r>
              <a:rPr lang="en-US" sz="5400" dirty="0">
                <a:solidFill>
                  <a:srgbClr val="001848"/>
                </a:solidFill>
                <a:latin typeface="AvantGarde Bk BT" panose="020B0402020202020204" pitchFamily="34" charset="0"/>
              </a:rPr>
              <a:t> grade: 0.0 – 5.5 credits</a:t>
            </a:r>
          </a:p>
          <a:p>
            <a:pPr algn="l"/>
            <a:r>
              <a:rPr lang="en-US" sz="5400" dirty="0">
                <a:solidFill>
                  <a:srgbClr val="001848"/>
                </a:solidFill>
                <a:latin typeface="AvantGarde Bk BT" panose="020B0402020202020204" pitchFamily="34" charset="0"/>
              </a:rPr>
              <a:t>10</a:t>
            </a:r>
            <a:r>
              <a:rPr lang="en-US" sz="5400" baseline="30000" dirty="0">
                <a:solidFill>
                  <a:srgbClr val="001848"/>
                </a:solidFill>
                <a:latin typeface="AvantGarde Bk BT" panose="020B0402020202020204" pitchFamily="34" charset="0"/>
              </a:rPr>
              <a:t>th</a:t>
            </a:r>
            <a:r>
              <a:rPr lang="en-US" sz="5400" dirty="0">
                <a:solidFill>
                  <a:srgbClr val="001848"/>
                </a:solidFill>
                <a:latin typeface="AvantGarde Bk BT" panose="020B0402020202020204" pitchFamily="34" charset="0"/>
              </a:rPr>
              <a:t> grade: 6.0 – 11.5 credits</a:t>
            </a:r>
          </a:p>
          <a:p>
            <a:pPr algn="l"/>
            <a:r>
              <a:rPr lang="en-US" sz="5400" dirty="0">
                <a:solidFill>
                  <a:srgbClr val="001848"/>
                </a:solidFill>
                <a:latin typeface="AvantGarde Bk BT" panose="020B0402020202020204" pitchFamily="34" charset="0"/>
              </a:rPr>
              <a:t>11</a:t>
            </a:r>
            <a:r>
              <a:rPr lang="en-US" sz="5400" baseline="30000" dirty="0">
                <a:solidFill>
                  <a:srgbClr val="001848"/>
                </a:solidFill>
                <a:latin typeface="AvantGarde Bk BT" panose="020B0402020202020204" pitchFamily="34" charset="0"/>
              </a:rPr>
              <a:t>th</a:t>
            </a:r>
            <a:r>
              <a:rPr lang="en-US" sz="5400" dirty="0">
                <a:solidFill>
                  <a:srgbClr val="001848"/>
                </a:solidFill>
                <a:latin typeface="AvantGarde Bk BT" panose="020B0402020202020204" pitchFamily="34" charset="0"/>
              </a:rPr>
              <a:t> grade: 12.0 – 16.5 credits</a:t>
            </a:r>
          </a:p>
          <a:p>
            <a:pPr algn="l"/>
            <a:r>
              <a:rPr lang="en-US" sz="5400" dirty="0">
                <a:solidFill>
                  <a:srgbClr val="001848"/>
                </a:solidFill>
                <a:latin typeface="AvantGarde Bk BT" panose="020B0402020202020204" pitchFamily="34" charset="0"/>
              </a:rPr>
              <a:t>12</a:t>
            </a:r>
            <a:r>
              <a:rPr lang="en-US" sz="5400" baseline="30000" dirty="0">
                <a:solidFill>
                  <a:srgbClr val="001848"/>
                </a:solidFill>
                <a:latin typeface="AvantGarde Bk BT" panose="020B0402020202020204" pitchFamily="34" charset="0"/>
              </a:rPr>
              <a:t>th</a:t>
            </a:r>
            <a:r>
              <a:rPr lang="en-US" sz="5400" dirty="0">
                <a:solidFill>
                  <a:srgbClr val="001848"/>
                </a:solidFill>
                <a:latin typeface="AvantGarde Bk BT" panose="020B0402020202020204" pitchFamily="34" charset="0"/>
              </a:rPr>
              <a:t> grade: 17.0+ credits</a:t>
            </a:r>
          </a:p>
          <a:p>
            <a:pPr algn="l"/>
            <a:r>
              <a:rPr lang="en-US" sz="2000" dirty="0">
                <a:solidFill>
                  <a:srgbClr val="001848"/>
                </a:solidFill>
                <a:latin typeface="AvantGarde Bk BT" panose="020B0402020202020204" pitchFamily="34" charset="0"/>
              </a:rPr>
              <a:t>A student’s grade level is determined by the number of Carnegie units or credits the student has earned. Grade placement is determined only at the beginning of the school year.</a:t>
            </a:r>
          </a:p>
          <a:p>
            <a:pPr algn="l"/>
            <a:endParaRPr lang="en-US" sz="5400" dirty="0">
              <a:solidFill>
                <a:srgbClr val="001848"/>
              </a:solidFill>
              <a:latin typeface="AvantGarde Bk BT" panose="020B0402020202020204" pitchFamily="34" charset="0"/>
            </a:endParaRP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708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FAABA0-7DF5-A08E-79C4-CB6C4D6F1BFC}"/>
              </a:ext>
            </a:extLst>
          </p:cNvPr>
          <p:cNvSpPr>
            <a:spLocks noGrp="1"/>
          </p:cNvSpPr>
          <p:nvPr>
            <p:ph type="subTitle" idx="1"/>
          </p:nvPr>
        </p:nvSpPr>
        <p:spPr>
          <a:xfrm>
            <a:off x="303754" y="370107"/>
            <a:ext cx="6453352" cy="631003"/>
          </a:xfrm>
        </p:spPr>
        <p:txBody>
          <a:bodyPr>
            <a:noAutofit/>
          </a:bodyPr>
          <a:lstStyle/>
          <a:p>
            <a:pPr algn="l"/>
            <a:r>
              <a:rPr lang="en-US" sz="5400" b="1" dirty="0">
                <a:solidFill>
                  <a:srgbClr val="CE0505"/>
                </a:solidFill>
                <a:latin typeface="AvantGarde Bk BT" panose="020B0402020202020204" pitchFamily="34" charset="0"/>
              </a:rPr>
              <a:t>Transcript Overview:</a:t>
            </a:r>
          </a:p>
        </p:txBody>
      </p:sp>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30AD749-7292-5573-342A-8852FEEF62E0}"/>
              </a:ext>
            </a:extLst>
          </p:cNvPr>
          <p:cNvPicPr>
            <a:picLocks noChangeAspect="1"/>
          </p:cNvPicPr>
          <p:nvPr/>
        </p:nvPicPr>
        <p:blipFill>
          <a:blip r:embed="rId3"/>
          <a:srcRect l="21288" t="24319" r="21497" b="53803"/>
          <a:stretch/>
        </p:blipFill>
        <p:spPr>
          <a:xfrm>
            <a:off x="8272" y="1390917"/>
            <a:ext cx="12175456" cy="3103809"/>
          </a:xfrm>
          <a:prstGeom prst="rect">
            <a:avLst/>
          </a:prstGeom>
        </p:spPr>
      </p:pic>
      <p:sp>
        <p:nvSpPr>
          <p:cNvPr id="2" name="TextBox 1">
            <a:extLst>
              <a:ext uri="{FF2B5EF4-FFF2-40B4-BE49-F238E27FC236}">
                <a16:creationId xmlns:a16="http://schemas.microsoft.com/office/drawing/2014/main" id="{07291A5D-058E-B534-A6CB-31E20FD78612}"/>
              </a:ext>
            </a:extLst>
          </p:cNvPr>
          <p:cNvSpPr txBox="1"/>
          <p:nvPr/>
        </p:nvSpPr>
        <p:spPr>
          <a:xfrm>
            <a:off x="8272" y="4593771"/>
            <a:ext cx="12099646" cy="1477328"/>
          </a:xfrm>
          <a:prstGeom prst="rect">
            <a:avLst/>
          </a:prstGeom>
          <a:noFill/>
        </p:spPr>
        <p:txBody>
          <a:bodyPr wrap="square" rtlCol="0">
            <a:spAutoFit/>
          </a:bodyPr>
          <a:lstStyle/>
          <a:p>
            <a:r>
              <a:rPr lang="en-US" dirty="0">
                <a:solidFill>
                  <a:srgbClr val="001848"/>
                </a:solidFill>
                <a:latin typeface="AvantGarde Bk BT" panose="020B0402020202020204" pitchFamily="34" charset="0"/>
              </a:rPr>
              <a:t>Let’s look at your child’s transcript.</a:t>
            </a:r>
          </a:p>
          <a:p>
            <a:r>
              <a:rPr lang="en-US" dirty="0">
                <a:solidFill>
                  <a:srgbClr val="001848"/>
                </a:solidFill>
                <a:latin typeface="AvantGarde Bk BT" panose="020B0402020202020204" pitchFamily="34" charset="0"/>
              </a:rPr>
              <a:t>At the very top you will find your child’s name and demographic information (address, birthdate, etc.)</a:t>
            </a:r>
          </a:p>
          <a:p>
            <a:r>
              <a:rPr lang="en-US" dirty="0">
                <a:solidFill>
                  <a:srgbClr val="001848"/>
                </a:solidFill>
                <a:latin typeface="AvantGarde Bk BT" panose="020B0402020202020204" pitchFamily="34" charset="0"/>
              </a:rPr>
              <a:t>Underneath you will see descriptions of what is listed on the transcript. Reading left to right: the course name, year the course was taken, the grades listed by semester. If you see SS next to a grade, that means your child retook the course in Summer School. If you see CR, that means credit recovery.  </a:t>
            </a:r>
            <a:endParaRPr lang="en-US" dirty="0"/>
          </a:p>
        </p:txBody>
      </p:sp>
    </p:spTree>
    <p:extLst>
      <p:ext uri="{BB962C8B-B14F-4D97-AF65-F5344CB8AC3E}">
        <p14:creationId xmlns:p14="http://schemas.microsoft.com/office/powerpoint/2010/main" val="27342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70C02359-CEFA-6C66-CA8B-AF9AC009B46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4CE6A21-5481-8EE8-7425-2381CB9A4349}"/>
              </a:ext>
            </a:extLst>
          </p:cNvPr>
          <p:cNvSpPr>
            <a:spLocks noGrp="1"/>
          </p:cNvSpPr>
          <p:nvPr>
            <p:ph type="subTitle" idx="1"/>
          </p:nvPr>
        </p:nvSpPr>
        <p:spPr>
          <a:xfrm>
            <a:off x="303754" y="370107"/>
            <a:ext cx="6453352" cy="631003"/>
          </a:xfrm>
        </p:spPr>
        <p:txBody>
          <a:bodyPr>
            <a:noAutofit/>
          </a:bodyPr>
          <a:lstStyle/>
          <a:p>
            <a:pPr algn="l"/>
            <a:r>
              <a:rPr lang="en-US" sz="5400" b="1" dirty="0">
                <a:solidFill>
                  <a:srgbClr val="CE0505"/>
                </a:solidFill>
                <a:latin typeface="AvantGarde Bk BT" panose="020B0402020202020204" pitchFamily="34" charset="0"/>
              </a:rPr>
              <a:t>Transcript Overview:</a:t>
            </a:r>
          </a:p>
        </p:txBody>
      </p:sp>
      <p:sp>
        <p:nvSpPr>
          <p:cNvPr id="4" name="Rectangle 3">
            <a:extLst>
              <a:ext uri="{FF2B5EF4-FFF2-40B4-BE49-F238E27FC236}">
                <a16:creationId xmlns:a16="http://schemas.microsoft.com/office/drawing/2014/main" id="{5F622CFB-5B10-42D2-A0DD-E14638D6DD09}"/>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85407E-D204-77C9-2291-314385A8A279}"/>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5FC02F4F-4219-C6D0-3BE6-C1DBDDB9F1E1}"/>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02BE91E-E712-C2F9-CA54-C6D6319A059A}"/>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A00AE68-6820-CFBE-42A2-EAD6D9B4E43A}"/>
              </a:ext>
            </a:extLst>
          </p:cNvPr>
          <p:cNvPicPr>
            <a:picLocks noChangeAspect="1"/>
          </p:cNvPicPr>
          <p:nvPr/>
        </p:nvPicPr>
        <p:blipFill>
          <a:blip r:embed="rId3"/>
          <a:srcRect l="21288" t="24319" r="21497" b="53803"/>
          <a:stretch/>
        </p:blipFill>
        <p:spPr>
          <a:xfrm>
            <a:off x="8272" y="1390917"/>
            <a:ext cx="12175456" cy="3103809"/>
          </a:xfrm>
          <a:prstGeom prst="rect">
            <a:avLst/>
          </a:prstGeom>
        </p:spPr>
      </p:pic>
      <p:sp>
        <p:nvSpPr>
          <p:cNvPr id="2" name="TextBox 1">
            <a:extLst>
              <a:ext uri="{FF2B5EF4-FFF2-40B4-BE49-F238E27FC236}">
                <a16:creationId xmlns:a16="http://schemas.microsoft.com/office/drawing/2014/main" id="{72D673E2-0633-4977-47B9-5AB393230242}"/>
              </a:ext>
            </a:extLst>
          </p:cNvPr>
          <p:cNvSpPr txBox="1"/>
          <p:nvPr/>
        </p:nvSpPr>
        <p:spPr>
          <a:xfrm>
            <a:off x="8272" y="4593771"/>
            <a:ext cx="12099646" cy="1477328"/>
          </a:xfrm>
          <a:prstGeom prst="rect">
            <a:avLst/>
          </a:prstGeom>
          <a:noFill/>
        </p:spPr>
        <p:txBody>
          <a:bodyPr wrap="square" rtlCol="0">
            <a:spAutoFit/>
          </a:bodyPr>
          <a:lstStyle/>
          <a:p>
            <a:r>
              <a:rPr lang="en-US" dirty="0">
                <a:solidFill>
                  <a:srgbClr val="001848"/>
                </a:solidFill>
                <a:latin typeface="AvantGarde Bk BT" panose="020B0402020202020204" pitchFamily="34" charset="0"/>
              </a:rPr>
              <a:t>There are circumstances where a grade is listed under “Final” instead of by semester. If your child took a new credit course over the summer, the grade is listed under final. CP at the top of the transcript means courses pursued. CE means Courses Earned. The other codes designate honors, AP or DE courses. Over the next few days, please review your child’s transcript with your child to make sure it is accurate. If you notice an error, let me know immediately.</a:t>
            </a:r>
          </a:p>
          <a:p>
            <a:endParaRPr lang="en-US" dirty="0"/>
          </a:p>
        </p:txBody>
      </p:sp>
    </p:spTree>
    <p:extLst>
      <p:ext uri="{BB962C8B-B14F-4D97-AF65-F5344CB8AC3E}">
        <p14:creationId xmlns:p14="http://schemas.microsoft.com/office/powerpoint/2010/main" val="1790644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B46081-E282-CD6E-57C8-D87D9A2F3CB0}"/>
              </a:ext>
            </a:extLst>
          </p:cNvPr>
          <p:cNvSpPr/>
          <p:nvPr/>
        </p:nvSpPr>
        <p:spPr>
          <a:xfrm>
            <a:off x="1076325" y="6198499"/>
            <a:ext cx="11115675" cy="412694"/>
          </a:xfrm>
          <a:prstGeom prst="rect">
            <a:avLst/>
          </a:prstGeom>
          <a:solidFill>
            <a:srgbClr val="9AC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BC7A4-91A8-E6D0-CF8F-106B0E2E6FC7}"/>
              </a:ext>
            </a:extLst>
          </p:cNvPr>
          <p:cNvSpPr txBox="1"/>
          <p:nvPr/>
        </p:nvSpPr>
        <p:spPr>
          <a:xfrm>
            <a:off x="3387616" y="6166967"/>
            <a:ext cx="8720302" cy="461665"/>
          </a:xfrm>
          <a:prstGeom prst="rect">
            <a:avLst/>
          </a:prstGeom>
          <a:noFill/>
        </p:spPr>
        <p:txBody>
          <a:bodyPr wrap="square">
            <a:spAutoFit/>
          </a:bodyPr>
          <a:lstStyle/>
          <a:p>
            <a:pPr algn="r"/>
            <a:r>
              <a:rPr lang="en-US" sz="2400" dirty="0">
                <a:solidFill>
                  <a:srgbClr val="001848"/>
                </a:solidFill>
                <a:latin typeface="AvantGarde Bk BT" panose="020B0402020202020204" pitchFamily="34" charset="0"/>
              </a:rPr>
              <a:t>ZHS</a:t>
            </a:r>
            <a:r>
              <a:rPr lang="en-US" sz="2400" dirty="0">
                <a:solidFill>
                  <a:srgbClr val="CE0505"/>
                </a:solidFill>
                <a:latin typeface="AvantGarde Bk BT" panose="020B0402020202020204" pitchFamily="34" charset="0"/>
              </a:rPr>
              <a:t> | </a:t>
            </a:r>
            <a:r>
              <a:rPr lang="en-US" sz="2400" b="1" dirty="0">
                <a:latin typeface="AvantGarde Bk BT" panose="020B0402020202020204" pitchFamily="34" charset="0"/>
              </a:rPr>
              <a:t>Class of 2026 </a:t>
            </a:r>
            <a:r>
              <a:rPr lang="en-US" sz="2400" dirty="0">
                <a:solidFill>
                  <a:srgbClr val="CE0505"/>
                </a:solidFill>
                <a:latin typeface="AvantGarde Bk BT" panose="020B0402020202020204" pitchFamily="34" charset="0"/>
              </a:rPr>
              <a:t>| </a:t>
            </a:r>
            <a:r>
              <a:rPr lang="en-US" sz="2400" dirty="0">
                <a:solidFill>
                  <a:srgbClr val="001848"/>
                </a:solidFill>
                <a:latin typeface="AvantGarde Bk BT" panose="020B0402020202020204" pitchFamily="34" charset="0"/>
              </a:rPr>
              <a:t>Senior Parent Seminar</a:t>
            </a:r>
          </a:p>
        </p:txBody>
      </p:sp>
      <p:sp>
        <p:nvSpPr>
          <p:cNvPr id="5" name="Rectangle 4">
            <a:extLst>
              <a:ext uri="{FF2B5EF4-FFF2-40B4-BE49-F238E27FC236}">
                <a16:creationId xmlns:a16="http://schemas.microsoft.com/office/drawing/2014/main" id="{A1848BC2-521B-A1FB-6DEC-2CE6D83DD2A2}"/>
              </a:ext>
            </a:extLst>
          </p:cNvPr>
          <p:cNvSpPr/>
          <p:nvPr/>
        </p:nvSpPr>
        <p:spPr>
          <a:xfrm>
            <a:off x="381000" y="6198499"/>
            <a:ext cx="695325" cy="412694"/>
          </a:xfrm>
          <a:prstGeom prst="rect">
            <a:avLst/>
          </a:prstGeom>
          <a:solidFill>
            <a:srgbClr val="CE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8B7B68-14C6-4A47-3366-AD9CD4255D1F}"/>
              </a:ext>
            </a:extLst>
          </p:cNvPr>
          <p:cNvSpPr/>
          <p:nvPr/>
        </p:nvSpPr>
        <p:spPr>
          <a:xfrm>
            <a:off x="1" y="6198499"/>
            <a:ext cx="381000" cy="4126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4A95083-C6F3-5843-5D6D-503C5F62917A}"/>
              </a:ext>
            </a:extLst>
          </p:cNvPr>
          <p:cNvPicPr>
            <a:picLocks noChangeAspect="1"/>
          </p:cNvPicPr>
          <p:nvPr/>
        </p:nvPicPr>
        <p:blipFill>
          <a:blip r:embed="rId3"/>
          <a:srcRect l="19160" t="31872" r="19994" b="50685"/>
          <a:stretch/>
        </p:blipFill>
        <p:spPr>
          <a:xfrm>
            <a:off x="190501" y="617755"/>
            <a:ext cx="11897817" cy="2337946"/>
          </a:xfrm>
          <a:prstGeom prst="rect">
            <a:avLst/>
          </a:prstGeom>
        </p:spPr>
      </p:pic>
      <p:sp>
        <p:nvSpPr>
          <p:cNvPr id="13" name="Arrow: Right 12">
            <a:extLst>
              <a:ext uri="{FF2B5EF4-FFF2-40B4-BE49-F238E27FC236}">
                <a16:creationId xmlns:a16="http://schemas.microsoft.com/office/drawing/2014/main" id="{CEE2A10D-88CF-E361-DDCF-25B599C96F3D}"/>
              </a:ext>
            </a:extLst>
          </p:cNvPr>
          <p:cNvSpPr/>
          <p:nvPr/>
        </p:nvSpPr>
        <p:spPr>
          <a:xfrm flipH="1">
            <a:off x="8210282" y="1513268"/>
            <a:ext cx="1307206" cy="405685"/>
          </a:xfrm>
          <a:prstGeom prst="rightArrow">
            <a:avLst>
              <a:gd name="adj1" fmla="val 40476"/>
              <a:gd name="adj2" fmla="val 50000"/>
            </a:avLst>
          </a:prstGeom>
          <a:solidFill>
            <a:srgbClr val="FF0000"/>
          </a:solidFill>
          <a:ln>
            <a:solidFill>
              <a:srgbClr val="CE05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334477-7EA7-AAFD-1E18-7ED829AE0071}"/>
              </a:ext>
            </a:extLst>
          </p:cNvPr>
          <p:cNvSpPr/>
          <p:nvPr/>
        </p:nvSpPr>
        <p:spPr>
          <a:xfrm>
            <a:off x="4082603" y="1918953"/>
            <a:ext cx="4984124" cy="51515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A4415D-61FD-D506-9E4F-5205D59C947E}"/>
              </a:ext>
            </a:extLst>
          </p:cNvPr>
          <p:cNvSpPr txBox="1"/>
          <p:nvPr/>
        </p:nvSpPr>
        <p:spPr>
          <a:xfrm>
            <a:off x="46177" y="3112550"/>
            <a:ext cx="12099646" cy="1477328"/>
          </a:xfrm>
          <a:prstGeom prst="rect">
            <a:avLst/>
          </a:prstGeom>
          <a:noFill/>
        </p:spPr>
        <p:txBody>
          <a:bodyPr wrap="square" rtlCol="0">
            <a:spAutoFit/>
          </a:bodyPr>
          <a:lstStyle/>
          <a:p>
            <a:r>
              <a:rPr lang="en-US" dirty="0">
                <a:solidFill>
                  <a:srgbClr val="001848"/>
                </a:solidFill>
                <a:latin typeface="AvantGarde Bk BT" panose="020B0402020202020204" pitchFamily="34" charset="0"/>
              </a:rPr>
              <a:t>At the bottom of the transcript you will see the total number of credits earned and pursued. Remember, TOPS University needs 24 credits by May. JumpStart needs 23 credits. You will see your child’s GPA and class rank. The last statement reads, “The above named student has passed all required components of the graduation test” followed by  yes or no. Refer to the transcript checklist on page 2 of the packet in the blue folder. Make sure your child has taken the correct courses for graduation.</a:t>
            </a:r>
          </a:p>
          <a:p>
            <a:endParaRPr lang="en-US" dirty="0"/>
          </a:p>
        </p:txBody>
      </p:sp>
    </p:spTree>
    <p:extLst>
      <p:ext uri="{BB962C8B-B14F-4D97-AF65-F5344CB8AC3E}">
        <p14:creationId xmlns:p14="http://schemas.microsoft.com/office/powerpoint/2010/main" val="14158757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 2013 - 2022</Template>
  <TotalTime>1052</TotalTime>
  <Words>1885</Words>
  <Application>Microsoft Office PowerPoint</Application>
  <PresentationFormat>Widescreen</PresentationFormat>
  <Paragraphs>152</Paragraphs>
  <Slides>24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Arial</vt:lpstr>
      <vt:lpstr>AvantGarde Bk BT</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Aimee Bellue</dc:creator>
  <cp:lastModifiedBy>Christie Burns</cp:lastModifiedBy>
  <cp:revision>7</cp:revision>
  <dcterms:created xsi:type="dcterms:W3CDTF">2023-08-30T19:25:37Z</dcterms:created>
  <dcterms:modified xsi:type="dcterms:W3CDTF">2025-08-06T18:22:52Z</dcterms:modified>
</cp:coreProperties>
</file>